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f"/>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5"/>
  </p:notesMasterIdLst>
  <p:handoutMasterIdLst>
    <p:handoutMasterId r:id="rId36"/>
  </p:handoutMasterIdLst>
  <p:sldIdLst>
    <p:sldId id="291" r:id="rId2"/>
    <p:sldId id="257" r:id="rId3"/>
    <p:sldId id="258" r:id="rId4"/>
    <p:sldId id="259" r:id="rId5"/>
    <p:sldId id="260" r:id="rId6"/>
    <p:sldId id="261" r:id="rId7"/>
    <p:sldId id="289" r:id="rId8"/>
    <p:sldId id="262" r:id="rId9"/>
    <p:sldId id="264" r:id="rId10"/>
    <p:sldId id="265"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90" r:id="rId34"/>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7">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8284" autoAdjust="0"/>
  </p:normalViewPr>
  <p:slideViewPr>
    <p:cSldViewPr>
      <p:cViewPr varScale="1">
        <p:scale>
          <a:sx n="94" d="100"/>
          <a:sy n="94" d="100"/>
        </p:scale>
        <p:origin x="1410" y="96"/>
      </p:cViewPr>
      <p:guideLst>
        <p:guide orient="horz" pos="2160"/>
        <p:guide pos="2880"/>
      </p:guideLst>
    </p:cSldViewPr>
  </p:slideViewPr>
  <p:notesTextViewPr>
    <p:cViewPr>
      <p:scale>
        <a:sx n="1" d="1"/>
        <a:sy n="1" d="1"/>
      </p:scale>
      <p:origin x="0" y="0"/>
    </p:cViewPr>
  </p:notesTextViewPr>
  <p:notesViewPr>
    <p:cSldViewPr>
      <p:cViewPr varScale="1">
        <p:scale>
          <a:sx n="78" d="100"/>
          <a:sy n="78" d="100"/>
        </p:scale>
        <p:origin x="-2808" y="-90"/>
      </p:cViewPr>
      <p:guideLst>
        <p:guide orient="horz" pos="2928"/>
        <p:guide pos="2207"/>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649" cy="465138"/>
          </a:xfrm>
          <a:prstGeom prst="rect">
            <a:avLst/>
          </a:prstGeom>
        </p:spPr>
        <p:txBody>
          <a:bodyPr vert="horz" lIns="91440" tIns="45720" rIns="91440" bIns="45720" rtlCol="0"/>
          <a:lstStyle>
            <a:lvl1pPr algn="l">
              <a:defRPr sz="1200"/>
            </a:lvl1pPr>
          </a:lstStyle>
          <a:p>
            <a:endParaRPr lang="en-US"/>
          </a:p>
        </p:txBody>
      </p:sp>
      <p:sp>
        <p:nvSpPr>
          <p:cNvPr id="4" name="Footer Placeholder 3"/>
          <p:cNvSpPr>
            <a:spLocks noGrp="1"/>
          </p:cNvSpPr>
          <p:nvPr>
            <p:ph type="ftr" sz="quarter" idx="2"/>
          </p:nvPr>
        </p:nvSpPr>
        <p:spPr>
          <a:xfrm>
            <a:off x="0" y="8829675"/>
            <a:ext cx="3038649"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134" y="8829675"/>
            <a:ext cx="3038648" cy="465138"/>
          </a:xfrm>
          <a:prstGeom prst="rect">
            <a:avLst/>
          </a:prstGeom>
        </p:spPr>
        <p:txBody>
          <a:bodyPr vert="horz" lIns="91440" tIns="45720" rIns="91440" bIns="45720" rtlCol="0" anchor="b"/>
          <a:lstStyle>
            <a:lvl1pPr algn="r">
              <a:defRPr sz="1200"/>
            </a:lvl1pPr>
          </a:lstStyle>
          <a:p>
            <a:fld id="{0021DA62-A757-4F7B-A910-47F4A3775011}" type="slidenum">
              <a:rPr lang="en-US" smtClean="0"/>
              <a:t>‹#›</a:t>
            </a:fld>
            <a:endParaRPr lang="en-US"/>
          </a:p>
        </p:txBody>
      </p:sp>
    </p:spTree>
    <p:extLst>
      <p:ext uri="{BB962C8B-B14F-4D97-AF65-F5344CB8AC3E}">
        <p14:creationId xmlns:p14="http://schemas.microsoft.com/office/powerpoint/2010/main" val="40759776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37840" cy="464820"/>
          </a:xfrm>
          <a:prstGeom prst="rect">
            <a:avLst/>
          </a:prstGeom>
        </p:spPr>
        <p:txBody>
          <a:bodyPr vert="horz" lIns="92446" tIns="46223" rIns="92446" bIns="46223" rtlCol="0"/>
          <a:lstStyle>
            <a:lvl1pPr algn="l">
              <a:defRPr sz="1200"/>
            </a:lvl1pPr>
          </a:lstStyle>
          <a:p>
            <a:endParaRPr lang="en-US" dirty="0"/>
          </a:p>
        </p:txBody>
      </p:sp>
      <p:sp>
        <p:nvSpPr>
          <p:cNvPr id="3" name="Date Placeholder 2"/>
          <p:cNvSpPr>
            <a:spLocks noGrp="1"/>
          </p:cNvSpPr>
          <p:nvPr>
            <p:ph type="dt" idx="1"/>
          </p:nvPr>
        </p:nvSpPr>
        <p:spPr>
          <a:xfrm>
            <a:off x="3970939" y="0"/>
            <a:ext cx="3037840" cy="464820"/>
          </a:xfrm>
          <a:prstGeom prst="rect">
            <a:avLst/>
          </a:prstGeom>
        </p:spPr>
        <p:txBody>
          <a:bodyPr vert="horz" lIns="92446" tIns="46223" rIns="92446" bIns="46223" rtlCol="0"/>
          <a:lstStyle>
            <a:lvl1pPr algn="r">
              <a:defRPr sz="1200"/>
            </a:lvl1pPr>
          </a:lstStyle>
          <a:p>
            <a:fld id="{6CA77835-9EE1-417D-9E35-E7C9A748476A}" type="datetimeFigureOut">
              <a:rPr lang="en-US" smtClean="0"/>
              <a:t>2/25/2020</a:t>
            </a:fld>
            <a:endParaRPr lang="en-US" dirty="0"/>
          </a:p>
        </p:txBody>
      </p:sp>
      <p:sp>
        <p:nvSpPr>
          <p:cNvPr id="4" name="Slide Image Placeholder 3"/>
          <p:cNvSpPr>
            <a:spLocks noGrp="1" noRot="1" noChangeAspect="1"/>
          </p:cNvSpPr>
          <p:nvPr>
            <p:ph type="sldImg" idx="2"/>
          </p:nvPr>
        </p:nvSpPr>
        <p:spPr>
          <a:xfrm>
            <a:off x="1181100" y="696913"/>
            <a:ext cx="4649788" cy="3486150"/>
          </a:xfrm>
          <a:prstGeom prst="rect">
            <a:avLst/>
          </a:prstGeom>
          <a:noFill/>
          <a:ln w="12700">
            <a:solidFill>
              <a:prstClr val="black"/>
            </a:solidFill>
          </a:ln>
        </p:spPr>
        <p:txBody>
          <a:bodyPr vert="horz" lIns="92446" tIns="46223" rIns="92446" bIns="46223" rtlCol="0" anchor="ctr"/>
          <a:lstStyle/>
          <a:p>
            <a:endParaRPr lang="en-US" dirty="0"/>
          </a:p>
        </p:txBody>
      </p:sp>
      <p:sp>
        <p:nvSpPr>
          <p:cNvPr id="5" name="Notes Placeholder 4"/>
          <p:cNvSpPr>
            <a:spLocks noGrp="1"/>
          </p:cNvSpPr>
          <p:nvPr>
            <p:ph type="body" sz="quarter" idx="3"/>
          </p:nvPr>
        </p:nvSpPr>
        <p:spPr>
          <a:xfrm>
            <a:off x="701041" y="4415790"/>
            <a:ext cx="5608320" cy="4183380"/>
          </a:xfrm>
          <a:prstGeom prst="rect">
            <a:avLst/>
          </a:prstGeom>
        </p:spPr>
        <p:txBody>
          <a:bodyPr vert="horz" lIns="92446" tIns="46223" rIns="92446" bIns="46223"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1" y="8829967"/>
            <a:ext cx="3037840" cy="464820"/>
          </a:xfrm>
          <a:prstGeom prst="rect">
            <a:avLst/>
          </a:prstGeom>
        </p:spPr>
        <p:txBody>
          <a:bodyPr vert="horz" lIns="92446" tIns="46223" rIns="92446" bIns="46223"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9" y="8829967"/>
            <a:ext cx="3037840" cy="464820"/>
          </a:xfrm>
          <a:prstGeom prst="rect">
            <a:avLst/>
          </a:prstGeom>
        </p:spPr>
        <p:txBody>
          <a:bodyPr vert="horz" lIns="92446" tIns="46223" rIns="92446" bIns="46223" rtlCol="0" anchor="b"/>
          <a:lstStyle>
            <a:lvl1pPr algn="r">
              <a:defRPr sz="1200"/>
            </a:lvl1pPr>
          </a:lstStyle>
          <a:p>
            <a:fld id="{964D49AD-4D24-4439-BA3D-A99309B3BEDE}" type="slidenum">
              <a:rPr lang="en-US" smtClean="0"/>
              <a:t>‹#›</a:t>
            </a:fld>
            <a:endParaRPr lang="en-US" dirty="0"/>
          </a:p>
        </p:txBody>
      </p:sp>
    </p:spTree>
    <p:extLst>
      <p:ext uri="{BB962C8B-B14F-4D97-AF65-F5344CB8AC3E}">
        <p14:creationId xmlns:p14="http://schemas.microsoft.com/office/powerpoint/2010/main" val="14911141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4D49AD-4D24-4439-BA3D-A99309B3BEDE}" type="slidenum">
              <a:rPr lang="en-US" smtClean="0"/>
              <a:t>1</a:t>
            </a:fld>
            <a:endParaRPr lang="en-US" dirty="0"/>
          </a:p>
        </p:txBody>
      </p:sp>
    </p:spTree>
    <p:extLst>
      <p:ext uri="{BB962C8B-B14F-4D97-AF65-F5344CB8AC3E}">
        <p14:creationId xmlns:p14="http://schemas.microsoft.com/office/powerpoint/2010/main" val="26224825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dirty="0"/>
              <a:t>Abrupt changes in elevation can catch toes and cause falls. </a:t>
            </a:r>
          </a:p>
          <a:p>
            <a:pPr defTabSz="924458">
              <a:defRPr/>
            </a:pPr>
            <a:endParaRPr lang="en-US" dirty="0"/>
          </a:p>
          <a:p>
            <a:pPr defTabSz="924458">
              <a:defRPr/>
            </a:pPr>
            <a:r>
              <a:rPr lang="en-US" dirty="0"/>
              <a:t>Common hazards are:</a:t>
            </a:r>
          </a:p>
          <a:p>
            <a:pPr marL="173336" indent="-173336">
              <a:buFont typeface="Arial" pitchFamily="34" charset="0"/>
              <a:buChar char="•"/>
            </a:pPr>
            <a:r>
              <a:rPr lang="en-US" dirty="0" smtClean="0"/>
              <a:t>Heaved sidewalks or other pavement</a:t>
            </a:r>
          </a:p>
          <a:p>
            <a:pPr marL="173336" indent="-173336">
              <a:buFont typeface="Arial" pitchFamily="34" charset="0"/>
              <a:buChar char="•"/>
            </a:pPr>
            <a:r>
              <a:rPr lang="en-US" dirty="0" smtClean="0"/>
              <a:t>Potholes</a:t>
            </a:r>
          </a:p>
          <a:p>
            <a:pPr marL="173336" indent="-173336">
              <a:buFont typeface="Arial" pitchFamily="34" charset="0"/>
              <a:buChar char="•"/>
            </a:pPr>
            <a:r>
              <a:rPr lang="en-US" dirty="0" smtClean="0"/>
              <a:t>Cracked pavement</a:t>
            </a:r>
          </a:p>
          <a:p>
            <a:pPr marL="173336" indent="-173336">
              <a:buFont typeface="Arial" pitchFamily="34" charset="0"/>
              <a:buChar char="•"/>
            </a:pPr>
            <a:r>
              <a:rPr lang="en-US" dirty="0" smtClean="0"/>
              <a:t>Cracked or missing tiles</a:t>
            </a:r>
          </a:p>
          <a:p>
            <a:pPr defTabSz="924458">
              <a:defRPr/>
            </a:pPr>
            <a:endParaRPr lang="en-US" dirty="0"/>
          </a:p>
          <a:p>
            <a:pPr defTabSz="924458">
              <a:defRPr/>
            </a:pPr>
            <a:r>
              <a:rPr lang="en-US" dirty="0"/>
              <a:t>There are a number of ways to manage these hazards. Choose the best method for the situation:</a:t>
            </a:r>
          </a:p>
          <a:p>
            <a:pPr marL="173336" indent="-173336">
              <a:buFont typeface="Arial" pitchFamily="34" charset="0"/>
              <a:buChar char="•"/>
            </a:pPr>
            <a:r>
              <a:rPr lang="en-US" dirty="0" smtClean="0"/>
              <a:t>Mark hazards</a:t>
            </a:r>
          </a:p>
          <a:p>
            <a:pPr marL="173336" indent="-173336">
              <a:buFont typeface="Arial" pitchFamily="34" charset="0"/>
              <a:buChar char="•"/>
            </a:pPr>
            <a:r>
              <a:rPr lang="en-US" dirty="0" smtClean="0"/>
              <a:t>Temporarily close walkway</a:t>
            </a:r>
          </a:p>
          <a:p>
            <a:pPr marL="173336" indent="-173336">
              <a:buFont typeface="Arial" pitchFamily="34" charset="0"/>
              <a:buChar char="•"/>
            </a:pPr>
            <a:r>
              <a:rPr lang="en-US" dirty="0" smtClean="0"/>
              <a:t>Barricade area</a:t>
            </a:r>
          </a:p>
          <a:p>
            <a:pPr marL="173336" indent="-173336">
              <a:buFont typeface="Arial" pitchFamily="34" charset="0"/>
              <a:buChar char="•"/>
            </a:pPr>
            <a:r>
              <a:rPr lang="en-US" dirty="0" smtClean="0"/>
              <a:t>Repair as soon as possible</a:t>
            </a:r>
          </a:p>
          <a:p>
            <a:pPr defTabSz="924458">
              <a:defRPr/>
            </a:pPr>
            <a:endParaRPr lang="en-US" dirty="0"/>
          </a:p>
        </p:txBody>
      </p:sp>
      <p:sp>
        <p:nvSpPr>
          <p:cNvPr id="4" name="Slide Number Placeholder 3"/>
          <p:cNvSpPr>
            <a:spLocks noGrp="1"/>
          </p:cNvSpPr>
          <p:nvPr>
            <p:ph type="sldNum" sz="quarter" idx="10"/>
          </p:nvPr>
        </p:nvSpPr>
        <p:spPr/>
        <p:txBody>
          <a:bodyPr/>
          <a:lstStyle/>
          <a:p>
            <a:fld id="{964D49AD-4D24-4439-BA3D-A99309B3BEDE}" type="slidenum">
              <a:rPr lang="en-US" smtClean="0"/>
              <a:t>10</a:t>
            </a:fld>
            <a:endParaRPr lang="en-US"/>
          </a:p>
        </p:txBody>
      </p:sp>
    </p:spTree>
    <p:extLst>
      <p:ext uri="{BB962C8B-B14F-4D97-AF65-F5344CB8AC3E}">
        <p14:creationId xmlns:p14="http://schemas.microsoft.com/office/powerpoint/2010/main" val="6794990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Sometimes</a:t>
            </a:r>
            <a:r>
              <a:rPr lang="en-US" baseline="0" dirty="0" smtClean="0"/>
              <a:t> hazards are almost impossible to see because they are camouflaged. Be on the lookout for these types of problems so you can avoid them, but also so you can report them to the appropriate person.</a:t>
            </a:r>
            <a:endParaRPr lang="en-US" dirty="0"/>
          </a:p>
        </p:txBody>
      </p:sp>
      <p:sp>
        <p:nvSpPr>
          <p:cNvPr id="4" name="Slide Number Placeholder 3"/>
          <p:cNvSpPr>
            <a:spLocks noGrp="1"/>
          </p:cNvSpPr>
          <p:nvPr>
            <p:ph type="sldNum" sz="quarter" idx="10"/>
          </p:nvPr>
        </p:nvSpPr>
        <p:spPr/>
        <p:txBody>
          <a:bodyPr/>
          <a:lstStyle/>
          <a:p>
            <a:fld id="{964D49AD-4D24-4439-BA3D-A99309B3BEDE}" type="slidenum">
              <a:rPr lang="en-US" smtClean="0"/>
              <a:t>11</a:t>
            </a:fld>
            <a:endParaRPr lang="en-US"/>
          </a:p>
        </p:txBody>
      </p:sp>
    </p:spTree>
    <p:extLst>
      <p:ext uri="{BB962C8B-B14F-4D97-AF65-F5344CB8AC3E}">
        <p14:creationId xmlns:p14="http://schemas.microsoft.com/office/powerpoint/2010/main" val="21358287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steps visually blend into the floor, making it</a:t>
            </a:r>
            <a:r>
              <a:rPr lang="en-US" baseline="0" dirty="0" smtClean="0"/>
              <a:t> difficult for people to recognize that they are coming upon a set of steps. The added handrails provide a visual cue to the change in elevation.</a:t>
            </a:r>
            <a:endParaRPr lang="en-US" dirty="0"/>
          </a:p>
        </p:txBody>
      </p:sp>
      <p:sp>
        <p:nvSpPr>
          <p:cNvPr id="4" name="Slide Number Placeholder 3"/>
          <p:cNvSpPr>
            <a:spLocks noGrp="1"/>
          </p:cNvSpPr>
          <p:nvPr>
            <p:ph type="sldNum" sz="quarter" idx="10"/>
          </p:nvPr>
        </p:nvSpPr>
        <p:spPr/>
        <p:txBody>
          <a:bodyPr/>
          <a:lstStyle/>
          <a:p>
            <a:fld id="{964D49AD-4D24-4439-BA3D-A99309B3BEDE}" type="slidenum">
              <a:rPr lang="en-US" smtClean="0"/>
              <a:t>12</a:t>
            </a:fld>
            <a:endParaRPr lang="en-US"/>
          </a:p>
        </p:txBody>
      </p:sp>
    </p:spTree>
    <p:extLst>
      <p:ext uri="{BB962C8B-B14F-4D97-AF65-F5344CB8AC3E}">
        <p14:creationId xmlns:p14="http://schemas.microsoft.com/office/powerpoint/2010/main" val="9140873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r>
              <a:rPr lang="en-US" dirty="0"/>
              <a:t>The basic task of climbing and descending stairs accounts for numerous falls each year that result in injury. </a:t>
            </a:r>
          </a:p>
        </p:txBody>
      </p:sp>
      <p:sp>
        <p:nvSpPr>
          <p:cNvPr id="4" name="Slide Number Placeholder 3"/>
          <p:cNvSpPr>
            <a:spLocks noGrp="1"/>
          </p:cNvSpPr>
          <p:nvPr>
            <p:ph type="sldNum" sz="quarter" idx="10"/>
          </p:nvPr>
        </p:nvSpPr>
        <p:spPr/>
        <p:txBody>
          <a:bodyPr/>
          <a:lstStyle/>
          <a:p>
            <a:fld id="{964D49AD-4D24-4439-BA3D-A99309B3BEDE}" type="slidenum">
              <a:rPr lang="en-US" smtClean="0"/>
              <a:t>13</a:t>
            </a:fld>
            <a:endParaRPr lang="en-US" dirty="0"/>
          </a:p>
        </p:txBody>
      </p:sp>
    </p:spTree>
    <p:extLst>
      <p:ext uri="{BB962C8B-B14F-4D97-AF65-F5344CB8AC3E}">
        <p14:creationId xmlns:p14="http://schemas.microsoft.com/office/powerpoint/2010/main" val="37666427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dirty="0"/>
              <a:t>The primary cause of stairwell slips and falls is the loss of balance. </a:t>
            </a:r>
            <a:r>
              <a:rPr lang="en-US" dirty="0" smtClean="0"/>
              <a:t>To </a:t>
            </a:r>
            <a:r>
              <a:rPr lang="en-US" dirty="0"/>
              <a:t>help maintain </a:t>
            </a:r>
            <a:r>
              <a:rPr lang="en-US" dirty="0" smtClean="0"/>
              <a:t>your balance </a:t>
            </a:r>
            <a:r>
              <a:rPr lang="en-US" dirty="0"/>
              <a:t>and prevent falls on steps:</a:t>
            </a:r>
          </a:p>
          <a:p>
            <a:pPr marL="173336" indent="-173336">
              <a:buFont typeface="Arial" pitchFamily="34" charset="0"/>
              <a:buChar char="•"/>
            </a:pPr>
            <a:r>
              <a:rPr lang="en-US" dirty="0"/>
              <a:t>Slow down going up and down stairs</a:t>
            </a:r>
          </a:p>
          <a:p>
            <a:pPr marL="173336" indent="-173336">
              <a:buFont typeface="Arial" pitchFamily="34" charset="0"/>
              <a:buChar char="•"/>
            </a:pPr>
            <a:r>
              <a:rPr lang="en-US" dirty="0"/>
              <a:t>Ensure good footing on each step</a:t>
            </a:r>
          </a:p>
          <a:p>
            <a:pPr marL="173336" indent="-173336">
              <a:buFont typeface="Arial" pitchFamily="34" charset="0"/>
              <a:buChar char="•"/>
            </a:pPr>
            <a:r>
              <a:rPr lang="en-US" dirty="0"/>
              <a:t>Use railings to help maintain balance</a:t>
            </a:r>
          </a:p>
          <a:p>
            <a:pPr marL="173336" indent="-173336">
              <a:buFont typeface="Arial" pitchFamily="34" charset="0"/>
              <a:buChar char="•"/>
            </a:pPr>
            <a:r>
              <a:rPr lang="en-US" dirty="0"/>
              <a:t>Keep eyes on the path</a:t>
            </a:r>
          </a:p>
          <a:p>
            <a:pPr marL="173336" indent="-173336">
              <a:buFont typeface="Arial" pitchFamily="34" charset="0"/>
              <a:buChar char="•"/>
            </a:pPr>
            <a:r>
              <a:rPr lang="en-US" dirty="0"/>
              <a:t>Do not carry items that obstruct the view of steps</a:t>
            </a:r>
          </a:p>
          <a:p>
            <a:endParaRPr lang="en-US" baseline="0" dirty="0"/>
          </a:p>
        </p:txBody>
      </p:sp>
      <p:sp>
        <p:nvSpPr>
          <p:cNvPr id="4" name="Slide Number Placeholder 3"/>
          <p:cNvSpPr>
            <a:spLocks noGrp="1"/>
          </p:cNvSpPr>
          <p:nvPr>
            <p:ph type="sldNum" sz="quarter" idx="10"/>
          </p:nvPr>
        </p:nvSpPr>
        <p:spPr/>
        <p:txBody>
          <a:bodyPr/>
          <a:lstStyle/>
          <a:p>
            <a:fld id="{964D49AD-4D24-4439-BA3D-A99309B3BEDE}" type="slidenum">
              <a:rPr lang="en-US" smtClean="0"/>
              <a:t>14</a:t>
            </a:fld>
            <a:endParaRPr lang="en-US" dirty="0"/>
          </a:p>
        </p:txBody>
      </p:sp>
    </p:spTree>
    <p:extLst>
      <p:ext uri="{BB962C8B-B14F-4D97-AF65-F5344CB8AC3E}">
        <p14:creationId xmlns:p14="http://schemas.microsoft.com/office/powerpoint/2010/main" val="8507501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Proper maintenance of stairs is also</a:t>
            </a:r>
            <a:r>
              <a:rPr lang="en-US" baseline="0" dirty="0" smtClean="0"/>
              <a:t> important for slip and fall prevention. </a:t>
            </a:r>
            <a:r>
              <a:rPr lang="en-US" dirty="0" smtClean="0"/>
              <a:t>Employees are encouraged to remedy hazards they see, such as removing clutter, or to report hazards they cannot fix, such as worn traction tape, loose hand rails or accumulating snow.</a:t>
            </a:r>
            <a:endParaRPr lang="en-US" dirty="0"/>
          </a:p>
        </p:txBody>
      </p:sp>
      <p:sp>
        <p:nvSpPr>
          <p:cNvPr id="4" name="Slide Number Placeholder 3"/>
          <p:cNvSpPr>
            <a:spLocks noGrp="1"/>
          </p:cNvSpPr>
          <p:nvPr>
            <p:ph type="sldNum" sz="quarter" idx="10"/>
          </p:nvPr>
        </p:nvSpPr>
        <p:spPr/>
        <p:txBody>
          <a:bodyPr/>
          <a:lstStyle/>
          <a:p>
            <a:fld id="{964D49AD-4D24-4439-BA3D-A99309B3BEDE}" type="slidenum">
              <a:rPr lang="en-US" smtClean="0"/>
              <a:t>15</a:t>
            </a:fld>
            <a:endParaRPr lang="en-US" dirty="0"/>
          </a:p>
        </p:txBody>
      </p:sp>
    </p:spTree>
    <p:extLst>
      <p:ext uri="{BB962C8B-B14F-4D97-AF65-F5344CB8AC3E}">
        <p14:creationId xmlns:p14="http://schemas.microsoft.com/office/powerpoint/2010/main" val="4245468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r>
              <a:rPr lang="en-US" dirty="0"/>
              <a:t>In office settings, some of the more common contributing factors to slip and fall accidents are unsecured carpeting, curled rugs, cords strewn in walkways and under desks, and drawers left open.</a:t>
            </a:r>
          </a:p>
        </p:txBody>
      </p:sp>
      <p:sp>
        <p:nvSpPr>
          <p:cNvPr id="4" name="Slide Number Placeholder 3"/>
          <p:cNvSpPr>
            <a:spLocks noGrp="1"/>
          </p:cNvSpPr>
          <p:nvPr>
            <p:ph type="sldNum" sz="quarter" idx="10"/>
          </p:nvPr>
        </p:nvSpPr>
        <p:spPr/>
        <p:txBody>
          <a:bodyPr/>
          <a:lstStyle/>
          <a:p>
            <a:fld id="{964D49AD-4D24-4439-BA3D-A99309B3BEDE}" type="slidenum">
              <a:rPr lang="en-US" smtClean="0"/>
              <a:t>16</a:t>
            </a:fld>
            <a:endParaRPr lang="en-US" dirty="0"/>
          </a:p>
        </p:txBody>
      </p:sp>
    </p:spTree>
    <p:extLst>
      <p:ext uri="{BB962C8B-B14F-4D97-AF65-F5344CB8AC3E}">
        <p14:creationId xmlns:p14="http://schemas.microsoft.com/office/powerpoint/2010/main" val="29810432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dirty="0" smtClean="0"/>
              <a:t>Employees</a:t>
            </a:r>
            <a:r>
              <a:rPr lang="en-US" baseline="0" dirty="0" smtClean="0"/>
              <a:t> should k</a:t>
            </a:r>
            <a:r>
              <a:rPr lang="en-US" dirty="0" smtClean="0"/>
              <a:t>eep eyes on the path ahead and look for potential hazards and are encouraged to report hazards that they cannot remedy themselves.</a:t>
            </a:r>
          </a:p>
          <a:p>
            <a:pPr defTabSz="924458">
              <a:defRPr/>
            </a:pPr>
            <a:endParaRPr lang="en-US" dirty="0" smtClean="0"/>
          </a:p>
          <a:p>
            <a:pPr defTabSz="924458">
              <a:defRPr/>
            </a:pPr>
            <a:r>
              <a:rPr lang="en-US" dirty="0" smtClean="0"/>
              <a:t>[Review</a:t>
            </a:r>
            <a:r>
              <a:rPr lang="en-US" baseline="0" dirty="0" smtClean="0"/>
              <a:t> table]</a:t>
            </a:r>
            <a:endParaRPr lang="en-US" dirty="0" smtClean="0"/>
          </a:p>
          <a:p>
            <a:endParaRPr lang="en-US" baseline="0" dirty="0"/>
          </a:p>
        </p:txBody>
      </p:sp>
      <p:sp>
        <p:nvSpPr>
          <p:cNvPr id="4" name="Slide Number Placeholder 3"/>
          <p:cNvSpPr>
            <a:spLocks noGrp="1"/>
          </p:cNvSpPr>
          <p:nvPr>
            <p:ph type="sldNum" sz="quarter" idx="10"/>
          </p:nvPr>
        </p:nvSpPr>
        <p:spPr/>
        <p:txBody>
          <a:bodyPr/>
          <a:lstStyle/>
          <a:p>
            <a:fld id="{964D49AD-4D24-4439-BA3D-A99309B3BEDE}" type="slidenum">
              <a:rPr lang="en-US" smtClean="0"/>
              <a:t>17</a:t>
            </a:fld>
            <a:endParaRPr lang="en-US" dirty="0"/>
          </a:p>
        </p:txBody>
      </p:sp>
    </p:spTree>
    <p:extLst>
      <p:ext uri="{BB962C8B-B14F-4D97-AF65-F5344CB8AC3E}">
        <p14:creationId xmlns:p14="http://schemas.microsoft.com/office/powerpoint/2010/main" val="15335787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r>
              <a:rPr lang="en-US" dirty="0" smtClean="0"/>
              <a:t>One element that contributes significantly to reduced traction is the presence of moisture on floors. Wet floors can occur in office buildings, shops, nursing homes, kitchens and any other location with impermeable flooring such as tile, cement and marble.</a:t>
            </a:r>
          </a:p>
        </p:txBody>
      </p:sp>
      <p:sp>
        <p:nvSpPr>
          <p:cNvPr id="4" name="Slide Number Placeholder 3"/>
          <p:cNvSpPr>
            <a:spLocks noGrp="1"/>
          </p:cNvSpPr>
          <p:nvPr>
            <p:ph type="sldNum" sz="quarter" idx="10"/>
          </p:nvPr>
        </p:nvSpPr>
        <p:spPr/>
        <p:txBody>
          <a:bodyPr/>
          <a:lstStyle/>
          <a:p>
            <a:fld id="{964D49AD-4D24-4439-BA3D-A99309B3BEDE}" type="slidenum">
              <a:rPr lang="en-US" smtClean="0"/>
              <a:t>18</a:t>
            </a:fld>
            <a:endParaRPr lang="en-US" dirty="0"/>
          </a:p>
        </p:txBody>
      </p:sp>
    </p:spTree>
    <p:extLst>
      <p:ext uri="{BB962C8B-B14F-4D97-AF65-F5344CB8AC3E}">
        <p14:creationId xmlns:p14="http://schemas.microsoft.com/office/powerpoint/2010/main" val="30011121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dirty="0" smtClean="0"/>
              <a:t>Several</a:t>
            </a:r>
            <a:r>
              <a:rPr lang="en-US" baseline="0" dirty="0" smtClean="0"/>
              <a:t> causes of wet floors in the workplace are:</a:t>
            </a:r>
          </a:p>
          <a:p>
            <a:pPr marL="173336" indent="-173336">
              <a:buFont typeface="Arial" pitchFamily="34" charset="0"/>
              <a:buChar char="•"/>
            </a:pPr>
            <a:r>
              <a:rPr lang="en-US" dirty="0" smtClean="0"/>
              <a:t>Leaking roof or plumbing</a:t>
            </a:r>
          </a:p>
          <a:p>
            <a:pPr marL="173336" indent="-173336">
              <a:buFont typeface="Arial" pitchFamily="34" charset="0"/>
              <a:buChar char="•"/>
            </a:pPr>
            <a:r>
              <a:rPr lang="en-US" dirty="0" smtClean="0"/>
              <a:t>Melting snow or ice carried in by footwear</a:t>
            </a:r>
          </a:p>
          <a:p>
            <a:pPr marL="173336" indent="-173336">
              <a:buFont typeface="Arial" pitchFamily="34" charset="0"/>
              <a:buChar char="•"/>
            </a:pPr>
            <a:r>
              <a:rPr lang="en-US" dirty="0" smtClean="0"/>
              <a:t>Housekeeping duties such as mopping or washing</a:t>
            </a:r>
          </a:p>
          <a:p>
            <a:pPr marL="173336" indent="-173336">
              <a:buFont typeface="Arial" pitchFamily="34" charset="0"/>
              <a:buChar char="•"/>
            </a:pPr>
            <a:r>
              <a:rPr lang="en-US" dirty="0" smtClean="0"/>
              <a:t>Spilling of employees’ drinks and lunches</a:t>
            </a:r>
          </a:p>
          <a:p>
            <a:pPr marL="173336" indent="-173336">
              <a:buFont typeface="Arial" pitchFamily="34" charset="0"/>
              <a:buChar char="•"/>
            </a:pPr>
            <a:r>
              <a:rPr lang="en-US" dirty="0" smtClean="0"/>
              <a:t>Splashing from sinks and drinking fountains</a:t>
            </a:r>
          </a:p>
          <a:p>
            <a:endParaRPr lang="en-US" dirty="0"/>
          </a:p>
        </p:txBody>
      </p:sp>
      <p:sp>
        <p:nvSpPr>
          <p:cNvPr id="4" name="Slide Number Placeholder 3"/>
          <p:cNvSpPr>
            <a:spLocks noGrp="1"/>
          </p:cNvSpPr>
          <p:nvPr>
            <p:ph type="sldNum" sz="quarter" idx="10"/>
          </p:nvPr>
        </p:nvSpPr>
        <p:spPr/>
        <p:txBody>
          <a:bodyPr/>
          <a:lstStyle/>
          <a:p>
            <a:fld id="{964D49AD-4D24-4439-BA3D-A99309B3BEDE}" type="slidenum">
              <a:rPr lang="en-US" smtClean="0"/>
              <a:t>19</a:t>
            </a:fld>
            <a:endParaRPr lang="en-US" dirty="0"/>
          </a:p>
        </p:txBody>
      </p:sp>
    </p:spTree>
    <p:extLst>
      <p:ext uri="{BB962C8B-B14F-4D97-AF65-F5344CB8AC3E}">
        <p14:creationId xmlns:p14="http://schemas.microsoft.com/office/powerpoint/2010/main" val="22376002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dirty="0"/>
              <a:t>The National Safety Council provides the following definitions.</a:t>
            </a:r>
          </a:p>
          <a:p>
            <a:pPr marL="173336" indent="-173336">
              <a:buFont typeface="Arial" pitchFamily="34" charset="0"/>
              <a:buChar char="•"/>
            </a:pPr>
            <a:r>
              <a:rPr lang="en-US" dirty="0"/>
              <a:t>Slips: Where there is too little friction or traction between footwear and walking surface that cause sudden imbalance.</a:t>
            </a:r>
          </a:p>
          <a:p>
            <a:pPr marL="173336" indent="-173336">
              <a:buFont typeface="Arial" pitchFamily="34" charset="0"/>
              <a:buChar char="•"/>
            </a:pPr>
            <a:r>
              <a:rPr lang="en-US" dirty="0"/>
              <a:t>Trips:  When a person’s foot collides (strikes, hits) an object causing the individual to lose his or her balance and fall.</a:t>
            </a:r>
          </a:p>
          <a:p>
            <a:endParaRPr lang="en-US" baseline="0" dirty="0" smtClean="0"/>
          </a:p>
          <a:p>
            <a:r>
              <a:rPr lang="en-US" baseline="0" dirty="0" smtClean="0"/>
              <a:t>[Run through the statistics]</a:t>
            </a:r>
          </a:p>
          <a:p>
            <a:endParaRPr lang="en-US" baseline="0" dirty="0" smtClean="0"/>
          </a:p>
          <a:p>
            <a:pPr defTabSz="924458">
              <a:defRPr/>
            </a:pPr>
            <a:r>
              <a:rPr lang="en-US" dirty="0" smtClean="0"/>
              <a:t>Slip</a:t>
            </a:r>
            <a:r>
              <a:rPr lang="en-US" dirty="0"/>
              <a:t>, trip and fall accidents can happen on walking surfaces in any season, but are more frequent in the winter due to ongoing icy and wet conditions. In the past several years, injuries due to slip and fall incidents are in the top five of the most frequently reported workers’ compensation claims made by MCIT member employees. </a:t>
            </a:r>
            <a:r>
              <a:rPr lang="en-US" dirty="0" smtClean="0"/>
              <a:t>Injuries </a:t>
            </a:r>
            <a:r>
              <a:rPr lang="en-US" dirty="0"/>
              <a:t>can range from simple bruises to broken bones, dislocated joints and severe head and back injuries.</a:t>
            </a:r>
          </a:p>
          <a:p>
            <a:pPr defTabSz="924458">
              <a:defRPr/>
            </a:pPr>
            <a:endParaRPr lang="en-US" dirty="0"/>
          </a:p>
          <a:p>
            <a:pPr defTabSz="924458">
              <a:defRPr/>
            </a:pPr>
            <a:r>
              <a:rPr lang="en-US" dirty="0"/>
              <a:t>Given the prevalent number and significant costs of claims due to slips, trips and falls, all employees are encouraged to take simple steps every day to help reduce the chances of these types of accidents.</a:t>
            </a:r>
          </a:p>
          <a:p>
            <a:endParaRPr lang="en-US" baseline="0" dirty="0"/>
          </a:p>
        </p:txBody>
      </p:sp>
      <p:sp>
        <p:nvSpPr>
          <p:cNvPr id="4" name="Slide Number Placeholder 3"/>
          <p:cNvSpPr>
            <a:spLocks noGrp="1"/>
          </p:cNvSpPr>
          <p:nvPr>
            <p:ph type="sldNum" sz="quarter" idx="10"/>
          </p:nvPr>
        </p:nvSpPr>
        <p:spPr/>
        <p:txBody>
          <a:bodyPr/>
          <a:lstStyle/>
          <a:p>
            <a:fld id="{964D49AD-4D24-4439-BA3D-A99309B3BEDE}" type="slidenum">
              <a:rPr lang="en-US" smtClean="0"/>
              <a:t>2</a:t>
            </a:fld>
            <a:endParaRPr lang="en-US" dirty="0"/>
          </a:p>
        </p:txBody>
      </p:sp>
    </p:spTree>
    <p:extLst>
      <p:ext uri="{BB962C8B-B14F-4D97-AF65-F5344CB8AC3E}">
        <p14:creationId xmlns:p14="http://schemas.microsoft.com/office/powerpoint/2010/main" val="10423291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reduce or</a:t>
            </a:r>
            <a:r>
              <a:rPr lang="en-US" baseline="0" dirty="0" smtClean="0"/>
              <a:t> eliminate moisture in walkways, practice these commonsense strategies:</a:t>
            </a:r>
          </a:p>
          <a:p>
            <a:pPr marL="173336" indent="-173336">
              <a:buFont typeface="Arial" pitchFamily="34" charset="0"/>
              <a:buChar char="•"/>
            </a:pPr>
            <a:r>
              <a:rPr lang="en-US" dirty="0" smtClean="0"/>
              <a:t>Immediately mop up excess moisture or spills</a:t>
            </a:r>
          </a:p>
          <a:p>
            <a:pPr marL="173336" indent="-173336">
              <a:buFont typeface="Arial" pitchFamily="34" charset="0"/>
              <a:buChar char="•"/>
            </a:pPr>
            <a:r>
              <a:rPr lang="en-US" dirty="0" smtClean="0"/>
              <a:t>Place warning signs in walkways when floors are wet</a:t>
            </a:r>
          </a:p>
          <a:p>
            <a:pPr marL="173336" indent="-173336">
              <a:buFont typeface="Arial" pitchFamily="34" charset="0"/>
              <a:buChar char="•"/>
            </a:pPr>
            <a:r>
              <a:rPr lang="en-US" dirty="0" smtClean="0"/>
              <a:t>Fix leaks immediately</a:t>
            </a:r>
          </a:p>
          <a:p>
            <a:pPr marL="173336" indent="-173336">
              <a:buFont typeface="Arial" pitchFamily="34" charset="0"/>
              <a:buChar char="•"/>
            </a:pPr>
            <a:r>
              <a:rPr lang="en-US" dirty="0" smtClean="0"/>
              <a:t>Place carpets at building entrances and change them as they become saturated</a:t>
            </a:r>
          </a:p>
          <a:p>
            <a:pPr marL="173336" indent="-173336">
              <a:buFont typeface="Arial" pitchFamily="34" charset="0"/>
              <a:buChar char="•"/>
            </a:pPr>
            <a:r>
              <a:rPr lang="en-US" dirty="0" smtClean="0"/>
              <a:t>Use slip-resistant mats in front of sinks, dishwashers, washing machines</a:t>
            </a:r>
          </a:p>
          <a:p>
            <a:pPr marL="173336" indent="-173336">
              <a:buFont typeface="Arial" pitchFamily="34" charset="0"/>
              <a:buChar char="•"/>
            </a:pPr>
            <a:r>
              <a:rPr lang="en-US" dirty="0" smtClean="0"/>
              <a:t>Take time when walking in areas that are generally wet</a:t>
            </a:r>
          </a:p>
          <a:p>
            <a:pPr marL="173336" indent="-173336">
              <a:buFont typeface="Arial" pitchFamily="34" charset="0"/>
              <a:buChar char="•"/>
            </a:pPr>
            <a:r>
              <a:rPr lang="en-US" dirty="0" smtClean="0"/>
              <a:t>Take corrective action immediately or report problems when found</a:t>
            </a:r>
          </a:p>
        </p:txBody>
      </p:sp>
      <p:sp>
        <p:nvSpPr>
          <p:cNvPr id="4" name="Slide Number Placeholder 3"/>
          <p:cNvSpPr>
            <a:spLocks noGrp="1"/>
          </p:cNvSpPr>
          <p:nvPr>
            <p:ph type="sldNum" sz="quarter" idx="10"/>
          </p:nvPr>
        </p:nvSpPr>
        <p:spPr/>
        <p:txBody>
          <a:bodyPr/>
          <a:lstStyle/>
          <a:p>
            <a:fld id="{964D49AD-4D24-4439-BA3D-A99309B3BEDE}" type="slidenum">
              <a:rPr lang="en-US" smtClean="0"/>
              <a:t>20</a:t>
            </a:fld>
            <a:endParaRPr lang="en-US" dirty="0"/>
          </a:p>
        </p:txBody>
      </p:sp>
    </p:spTree>
    <p:extLst>
      <p:ext uri="{BB962C8B-B14F-4D97-AF65-F5344CB8AC3E}">
        <p14:creationId xmlns:p14="http://schemas.microsoft.com/office/powerpoint/2010/main" val="42512030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r>
              <a:rPr lang="en-US" dirty="0" smtClean="0"/>
              <a:t>Many people sustain serious injuries from slips and falls while attempting the simple task of getting into</a:t>
            </a:r>
            <a:r>
              <a:rPr lang="en-US" baseline="0" dirty="0" smtClean="0"/>
              <a:t> or out of cars or large equipment vehicles</a:t>
            </a:r>
            <a:r>
              <a:rPr lang="en-US" dirty="0" smtClean="0"/>
              <a:t>.</a:t>
            </a:r>
          </a:p>
        </p:txBody>
      </p:sp>
      <p:sp>
        <p:nvSpPr>
          <p:cNvPr id="4" name="Slide Number Placeholder 3"/>
          <p:cNvSpPr>
            <a:spLocks noGrp="1"/>
          </p:cNvSpPr>
          <p:nvPr>
            <p:ph type="sldNum" sz="quarter" idx="10"/>
          </p:nvPr>
        </p:nvSpPr>
        <p:spPr/>
        <p:txBody>
          <a:bodyPr/>
          <a:lstStyle/>
          <a:p>
            <a:fld id="{964D49AD-4D24-4439-BA3D-A99309B3BEDE}" type="slidenum">
              <a:rPr lang="en-US" smtClean="0"/>
              <a:t>21</a:t>
            </a:fld>
            <a:endParaRPr lang="en-US" dirty="0"/>
          </a:p>
        </p:txBody>
      </p:sp>
    </p:spTree>
    <p:extLst>
      <p:ext uri="{BB962C8B-B14F-4D97-AF65-F5344CB8AC3E}">
        <p14:creationId xmlns:p14="http://schemas.microsoft.com/office/powerpoint/2010/main" val="20085120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dirty="0" smtClean="0"/>
              <a:t>The best means of preventing slips and falls from equipment and passenger vehicles is to use three points of contact when mounting and dismounting. This process means that either two hands and one foot or one hand and two feet are in contact with the equipment.</a:t>
            </a:r>
          </a:p>
          <a:p>
            <a:pPr defTabSz="924458">
              <a:defRPr/>
            </a:pPr>
            <a:endParaRPr lang="en-US" dirty="0" smtClean="0"/>
          </a:p>
          <a:p>
            <a:pPr defTabSz="924458">
              <a:defRPr/>
            </a:pPr>
            <a:r>
              <a:rPr lang="en-US" dirty="0" smtClean="0"/>
              <a:t>To ensure proper mounting and dismounting procedures for large equipment, employees should consult with the manufacturer’s recommended procedure. In many cases, manufacturers may provide training videos on the recommended procedures.</a:t>
            </a:r>
          </a:p>
          <a:p>
            <a:pPr defTabSz="924458">
              <a:defRPr/>
            </a:pPr>
            <a:endParaRPr lang="en-US" dirty="0" smtClean="0"/>
          </a:p>
          <a:p>
            <a:pPr defTabSz="924458">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964D49AD-4D24-4439-BA3D-A99309B3BEDE}" type="slidenum">
              <a:rPr lang="en-US" smtClean="0"/>
              <a:t>22</a:t>
            </a:fld>
            <a:endParaRPr lang="en-US" dirty="0"/>
          </a:p>
        </p:txBody>
      </p:sp>
    </p:spTree>
    <p:extLst>
      <p:ext uri="{BB962C8B-B14F-4D97-AF65-F5344CB8AC3E}">
        <p14:creationId xmlns:p14="http://schemas.microsoft.com/office/powerpoint/2010/main" val="27715065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Additional tips for safely getting into and out of vehicles:</a:t>
            </a:r>
          </a:p>
          <a:p>
            <a:pPr marL="173336" indent="-173336">
              <a:buFont typeface="Arial" pitchFamily="34" charset="0"/>
              <a:buChar char="•"/>
            </a:pPr>
            <a:r>
              <a:rPr lang="en-US" dirty="0" smtClean="0"/>
              <a:t>Only climb on or get off when the equipment or vehicle is fully stopped.</a:t>
            </a:r>
          </a:p>
          <a:p>
            <a:pPr marL="173336" indent="-173336">
              <a:buFont typeface="Arial" pitchFamily="34" charset="0"/>
              <a:buChar char="•"/>
            </a:pPr>
            <a:r>
              <a:rPr lang="en-US" dirty="0" smtClean="0"/>
              <a:t>Always face the truck or equipment when getting in or out of it.</a:t>
            </a:r>
          </a:p>
          <a:p>
            <a:pPr marL="173336" indent="-173336">
              <a:buFont typeface="Arial" pitchFamily="34" charset="0"/>
              <a:buChar char="•"/>
            </a:pPr>
            <a:r>
              <a:rPr lang="en-US" dirty="0" smtClean="0"/>
              <a:t>Ensure that the points of contact are clear of debris and mud.</a:t>
            </a:r>
          </a:p>
          <a:p>
            <a:pPr marL="173336" indent="-173336">
              <a:buFont typeface="Arial" pitchFamily="34" charset="0"/>
              <a:buChar char="•"/>
            </a:pPr>
            <a:r>
              <a:rPr lang="en-US" dirty="0" smtClean="0"/>
              <a:t>Descend equipment slowly.</a:t>
            </a:r>
          </a:p>
          <a:p>
            <a:pPr marL="173336" indent="-173336" defTabSz="924458">
              <a:buFont typeface="Arial" pitchFamily="34" charset="0"/>
              <a:buChar char="•"/>
            </a:pPr>
            <a:r>
              <a:rPr lang="en-US" dirty="0" smtClean="0"/>
              <a:t>Only use points of contact that were intended for climbing onto or off of the vehicle. Hubs and such are not meant to be used for</a:t>
            </a:r>
            <a:r>
              <a:rPr lang="en-US" baseline="0" dirty="0" smtClean="0"/>
              <a:t> climbing on or off of equipment.</a:t>
            </a:r>
            <a:endParaRPr lang="en-US" dirty="0" smtClean="0"/>
          </a:p>
          <a:p>
            <a:pPr marL="173336" indent="-173336">
              <a:buFont typeface="Arial" pitchFamily="34" charset="0"/>
              <a:buChar char="•"/>
            </a:pPr>
            <a:r>
              <a:rPr lang="en-US" dirty="0" smtClean="0"/>
              <a:t>Do not climb on or get down while carrying an item. Put the item on the vehicle’s floor.</a:t>
            </a:r>
          </a:p>
          <a:p>
            <a:pPr marL="173336" indent="-173336" defTabSz="924458">
              <a:buFont typeface="Arial" pitchFamily="34" charset="0"/>
              <a:buChar char="•"/>
            </a:pPr>
            <a:r>
              <a:rPr lang="en-US" dirty="0" smtClean="0"/>
              <a:t>Never jump from equipment. </a:t>
            </a:r>
            <a:r>
              <a:rPr lang="en-US" baseline="0" dirty="0" smtClean="0"/>
              <a:t>If an employee jumps from equipment, he or she may land off balance or on an uneven surface and fall, suffering an injury.</a:t>
            </a:r>
            <a:endParaRPr lang="en-US" dirty="0" smtClean="0"/>
          </a:p>
          <a:p>
            <a:pPr marL="173336" indent="-173336">
              <a:buFont typeface="Arial" pitchFamily="34" charset="0"/>
              <a:buChar char="•"/>
            </a:pPr>
            <a:r>
              <a:rPr lang="en-US" dirty="0" smtClean="0"/>
              <a:t>Be aware of the surface onto which you are stepping:</a:t>
            </a:r>
            <a:r>
              <a:rPr lang="en-US" baseline="0" dirty="0" smtClean="0"/>
              <a:t> Sand and oily spots in parking lots can lead to slips and falls just like snow and ice.</a:t>
            </a:r>
            <a:endParaRPr lang="en-US" dirty="0" smtClean="0"/>
          </a:p>
        </p:txBody>
      </p:sp>
      <p:sp>
        <p:nvSpPr>
          <p:cNvPr id="4" name="Slide Number Placeholder 3"/>
          <p:cNvSpPr>
            <a:spLocks noGrp="1"/>
          </p:cNvSpPr>
          <p:nvPr>
            <p:ph type="sldNum" sz="quarter" idx="10"/>
          </p:nvPr>
        </p:nvSpPr>
        <p:spPr/>
        <p:txBody>
          <a:bodyPr/>
          <a:lstStyle/>
          <a:p>
            <a:fld id="{964D49AD-4D24-4439-BA3D-A99309B3BEDE}" type="slidenum">
              <a:rPr lang="en-US" smtClean="0"/>
              <a:t>23</a:t>
            </a:fld>
            <a:endParaRPr lang="en-US" dirty="0"/>
          </a:p>
        </p:txBody>
      </p:sp>
    </p:spTree>
    <p:extLst>
      <p:ext uri="{BB962C8B-B14F-4D97-AF65-F5344CB8AC3E}">
        <p14:creationId xmlns:p14="http://schemas.microsoft.com/office/powerpoint/2010/main" val="1684438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Maintenance shops are multi-operational sites that harbor the potential for numerous</a:t>
            </a:r>
            <a:r>
              <a:rPr lang="en-US" baseline="0" dirty="0" smtClean="0"/>
              <a:t> slip and fall exposures due to the equipment and materials used, and the byproducts of the work.</a:t>
            </a:r>
            <a:endParaRPr lang="en-US" dirty="0"/>
          </a:p>
        </p:txBody>
      </p:sp>
      <p:sp>
        <p:nvSpPr>
          <p:cNvPr id="4" name="Slide Number Placeholder 3"/>
          <p:cNvSpPr>
            <a:spLocks noGrp="1"/>
          </p:cNvSpPr>
          <p:nvPr>
            <p:ph type="sldNum" sz="quarter" idx="10"/>
          </p:nvPr>
        </p:nvSpPr>
        <p:spPr/>
        <p:txBody>
          <a:bodyPr/>
          <a:lstStyle/>
          <a:p>
            <a:fld id="{964D49AD-4D24-4439-BA3D-A99309B3BEDE}" type="slidenum">
              <a:rPr lang="en-US" smtClean="0"/>
              <a:t>24</a:t>
            </a:fld>
            <a:endParaRPr lang="en-US" dirty="0"/>
          </a:p>
        </p:txBody>
      </p:sp>
    </p:spTree>
    <p:extLst>
      <p:ext uri="{BB962C8B-B14F-4D97-AF65-F5344CB8AC3E}">
        <p14:creationId xmlns:p14="http://schemas.microsoft.com/office/powerpoint/2010/main" val="26767384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[Review table]</a:t>
            </a:r>
            <a:endParaRPr lang="en-US" dirty="0"/>
          </a:p>
        </p:txBody>
      </p:sp>
      <p:sp>
        <p:nvSpPr>
          <p:cNvPr id="4" name="Slide Number Placeholder 3"/>
          <p:cNvSpPr>
            <a:spLocks noGrp="1"/>
          </p:cNvSpPr>
          <p:nvPr>
            <p:ph type="sldNum" sz="quarter" idx="10"/>
          </p:nvPr>
        </p:nvSpPr>
        <p:spPr/>
        <p:txBody>
          <a:bodyPr/>
          <a:lstStyle/>
          <a:p>
            <a:fld id="{964D49AD-4D24-4439-BA3D-A99309B3BEDE}" type="slidenum">
              <a:rPr lang="en-US" smtClean="0"/>
              <a:t>25</a:t>
            </a:fld>
            <a:endParaRPr lang="en-US" dirty="0"/>
          </a:p>
        </p:txBody>
      </p:sp>
    </p:spTree>
    <p:extLst>
      <p:ext uri="{BB962C8B-B14F-4D97-AF65-F5344CB8AC3E}">
        <p14:creationId xmlns:p14="http://schemas.microsoft.com/office/powerpoint/2010/main" val="28846046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r>
              <a:rPr lang="en-US" dirty="0" smtClean="0"/>
              <a:t>Slips and falls from elevated work platforms such as ladders, scaffolds and decks are not as frequent as other types of slips and falls, but the resulting injuries to employees tend to be serious.</a:t>
            </a:r>
          </a:p>
          <a:p>
            <a:endParaRPr lang="en-US" dirty="0"/>
          </a:p>
        </p:txBody>
      </p:sp>
      <p:sp>
        <p:nvSpPr>
          <p:cNvPr id="4" name="Slide Number Placeholder 3"/>
          <p:cNvSpPr>
            <a:spLocks noGrp="1"/>
          </p:cNvSpPr>
          <p:nvPr>
            <p:ph type="sldNum" sz="quarter" idx="10"/>
          </p:nvPr>
        </p:nvSpPr>
        <p:spPr/>
        <p:txBody>
          <a:bodyPr/>
          <a:lstStyle/>
          <a:p>
            <a:fld id="{964D49AD-4D24-4439-BA3D-A99309B3BEDE}" type="slidenum">
              <a:rPr lang="en-US" smtClean="0"/>
              <a:t>26</a:t>
            </a:fld>
            <a:endParaRPr lang="en-US" dirty="0"/>
          </a:p>
        </p:txBody>
      </p:sp>
    </p:spTree>
    <p:extLst>
      <p:ext uri="{BB962C8B-B14F-4D97-AF65-F5344CB8AC3E}">
        <p14:creationId xmlns:p14="http://schemas.microsoft.com/office/powerpoint/2010/main" val="20440669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dirty="0" smtClean="0"/>
              <a:t>Common</a:t>
            </a:r>
            <a:r>
              <a:rPr lang="en-US" baseline="0" dirty="0" smtClean="0"/>
              <a:t> causes of falls from ladders are: </a:t>
            </a:r>
          </a:p>
          <a:p>
            <a:pPr marL="173336" indent="-173336">
              <a:buFont typeface="Arial" pitchFamily="34" charset="0"/>
              <a:buChar char="•"/>
            </a:pPr>
            <a:r>
              <a:rPr lang="en-US" dirty="0" smtClean="0"/>
              <a:t>Using a ladder that is too short for the task</a:t>
            </a:r>
          </a:p>
          <a:p>
            <a:pPr marL="173336" indent="-173336">
              <a:buFont typeface="Arial" pitchFamily="34" charset="0"/>
              <a:buChar char="•"/>
            </a:pPr>
            <a:r>
              <a:rPr lang="en-US" dirty="0" smtClean="0"/>
              <a:t>Setting up ladder incorrectly or in an unstable manner</a:t>
            </a:r>
          </a:p>
          <a:p>
            <a:pPr marL="173336" indent="-173336">
              <a:buFont typeface="Arial" pitchFamily="34" charset="0"/>
              <a:buChar char="•"/>
            </a:pPr>
            <a:r>
              <a:rPr lang="en-US" dirty="0" smtClean="0"/>
              <a:t>Overreaching </a:t>
            </a:r>
          </a:p>
          <a:p>
            <a:pPr marL="173336" indent="-173336">
              <a:buFont typeface="Arial" pitchFamily="34" charset="0"/>
              <a:buChar char="•"/>
            </a:pPr>
            <a:r>
              <a:rPr lang="en-US" dirty="0" smtClean="0"/>
              <a:t>Climbing/descending with a load in hand</a:t>
            </a:r>
          </a:p>
          <a:p>
            <a:pPr rtl="0"/>
            <a:endParaRPr lang="en-US" dirty="0" smtClean="0"/>
          </a:p>
          <a:p>
            <a:pPr rtl="0"/>
            <a:r>
              <a:rPr lang="en-US" dirty="0" smtClean="0"/>
              <a:t>To help prevent falls from</a:t>
            </a:r>
            <a:r>
              <a:rPr lang="en-US" baseline="0" dirty="0" smtClean="0"/>
              <a:t> a ladder or stepstool:</a:t>
            </a:r>
          </a:p>
          <a:p>
            <a:pPr marL="173336" indent="-173336">
              <a:buFont typeface="Arial" pitchFamily="34" charset="0"/>
              <a:buChar char="•"/>
            </a:pPr>
            <a:r>
              <a:rPr lang="en-US" dirty="0" smtClean="0"/>
              <a:t>Use correct ladder for task (height, weight limits, type)</a:t>
            </a:r>
          </a:p>
          <a:p>
            <a:pPr marL="173336" indent="-173336">
              <a:buFont typeface="Arial" pitchFamily="34" charset="0"/>
              <a:buChar char="•"/>
            </a:pPr>
            <a:r>
              <a:rPr lang="en-US" dirty="0" smtClean="0"/>
              <a:t>Inspect ladder prior to use</a:t>
            </a:r>
          </a:p>
          <a:p>
            <a:pPr marL="173336" indent="-173336">
              <a:buFont typeface="Arial" pitchFamily="34" charset="0"/>
              <a:buChar char="•"/>
            </a:pPr>
            <a:r>
              <a:rPr lang="en-US" dirty="0" smtClean="0"/>
              <a:t>Correctly set up ladder, secure it if necessary</a:t>
            </a:r>
          </a:p>
          <a:p>
            <a:pPr marL="173336" indent="-173336">
              <a:buFont typeface="Arial" pitchFamily="34" charset="0"/>
              <a:buChar char="•"/>
            </a:pPr>
            <a:r>
              <a:rPr lang="en-US" dirty="0" smtClean="0"/>
              <a:t>Climb/descend using three points of contact</a:t>
            </a:r>
          </a:p>
          <a:p>
            <a:pPr rtl="0"/>
            <a:endParaRPr lang="en-US" dirty="0" smtClean="0"/>
          </a:p>
        </p:txBody>
      </p:sp>
      <p:sp>
        <p:nvSpPr>
          <p:cNvPr id="4" name="Slide Number Placeholder 3"/>
          <p:cNvSpPr>
            <a:spLocks noGrp="1"/>
          </p:cNvSpPr>
          <p:nvPr>
            <p:ph type="sldNum" sz="quarter" idx="10"/>
          </p:nvPr>
        </p:nvSpPr>
        <p:spPr/>
        <p:txBody>
          <a:bodyPr/>
          <a:lstStyle/>
          <a:p>
            <a:fld id="{964D49AD-4D24-4439-BA3D-A99309B3BEDE}" type="slidenum">
              <a:rPr lang="en-US" smtClean="0"/>
              <a:t>27</a:t>
            </a:fld>
            <a:endParaRPr lang="en-US" dirty="0"/>
          </a:p>
        </p:txBody>
      </p:sp>
    </p:spTree>
    <p:extLst>
      <p:ext uri="{BB962C8B-B14F-4D97-AF65-F5344CB8AC3E}">
        <p14:creationId xmlns:p14="http://schemas.microsoft.com/office/powerpoint/2010/main" val="18550046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r>
              <a:rPr lang="en-US" dirty="0" smtClean="0"/>
              <a:t>Chairs or other makeshift platforms are not intended for or safe for elevated work. Never use them to reach items</a:t>
            </a:r>
            <a:r>
              <a:rPr lang="en-US" baseline="0" dirty="0" smtClean="0"/>
              <a:t> or work overhead.</a:t>
            </a:r>
            <a:endParaRPr lang="en-US" dirty="0" smtClean="0"/>
          </a:p>
          <a:p>
            <a:endParaRPr lang="en-US" dirty="0"/>
          </a:p>
        </p:txBody>
      </p:sp>
      <p:sp>
        <p:nvSpPr>
          <p:cNvPr id="4" name="Slide Number Placeholder 3"/>
          <p:cNvSpPr>
            <a:spLocks noGrp="1"/>
          </p:cNvSpPr>
          <p:nvPr>
            <p:ph type="sldNum" sz="quarter" idx="10"/>
          </p:nvPr>
        </p:nvSpPr>
        <p:spPr/>
        <p:txBody>
          <a:bodyPr/>
          <a:lstStyle/>
          <a:p>
            <a:fld id="{964D49AD-4D24-4439-BA3D-A99309B3BEDE}" type="slidenum">
              <a:rPr lang="en-US" smtClean="0"/>
              <a:t>28</a:t>
            </a:fld>
            <a:endParaRPr lang="en-US" dirty="0"/>
          </a:p>
        </p:txBody>
      </p:sp>
    </p:spTree>
    <p:extLst>
      <p:ext uri="{BB962C8B-B14F-4D97-AF65-F5344CB8AC3E}">
        <p14:creationId xmlns:p14="http://schemas.microsoft.com/office/powerpoint/2010/main" val="34456104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dirty="0" smtClean="0"/>
              <a:t>Poor construction or lack of proper railings are two of the most common reasons people fall from scaffolding.</a:t>
            </a:r>
            <a:r>
              <a:rPr lang="en-US" baseline="0" dirty="0" smtClean="0"/>
              <a:t> </a:t>
            </a:r>
            <a:r>
              <a:rPr lang="en-US" dirty="0" smtClean="0"/>
              <a:t>Safe and proper use of scaffolding</a:t>
            </a:r>
            <a:r>
              <a:rPr lang="en-US" baseline="0" dirty="0" smtClean="0"/>
              <a:t> can significantly reduce the potential for falls. Follow these steps when using scaffolding:</a:t>
            </a:r>
          </a:p>
          <a:p>
            <a:pPr marL="173336" indent="-173336">
              <a:buFont typeface="Arial" pitchFamily="34" charset="0"/>
              <a:buChar char="•"/>
            </a:pPr>
            <a:r>
              <a:rPr lang="en-US" dirty="0" smtClean="0"/>
              <a:t>Adhere to all OSHA standards at all times</a:t>
            </a:r>
          </a:p>
          <a:p>
            <a:pPr marL="173336" indent="-173336">
              <a:buFont typeface="Arial" pitchFamily="34" charset="0"/>
              <a:buChar char="•"/>
            </a:pPr>
            <a:r>
              <a:rPr lang="en-US" dirty="0" smtClean="0"/>
              <a:t>Only qualified employees should set up scaffolding</a:t>
            </a:r>
          </a:p>
          <a:p>
            <a:pPr marL="173336" indent="-173336">
              <a:buFont typeface="Arial" pitchFamily="34" charset="0"/>
              <a:buChar char="•"/>
            </a:pPr>
            <a:r>
              <a:rPr lang="en-US" dirty="0" smtClean="0"/>
              <a:t>Inspect scaffolding daily to ensure all rails are in place and properly secured</a:t>
            </a:r>
          </a:p>
          <a:p>
            <a:pPr marL="173336" indent="-173336">
              <a:buFont typeface="Arial" pitchFamily="34" charset="0"/>
              <a:buChar char="•"/>
            </a:pPr>
            <a:r>
              <a:rPr lang="en-US" dirty="0" smtClean="0"/>
              <a:t>Climb scaffolding using three points of contact</a:t>
            </a:r>
          </a:p>
          <a:p>
            <a:pPr defTabSz="924458">
              <a:defRPr/>
            </a:pPr>
            <a:endParaRPr lang="en-US" dirty="0"/>
          </a:p>
        </p:txBody>
      </p:sp>
      <p:sp>
        <p:nvSpPr>
          <p:cNvPr id="4" name="Slide Number Placeholder 3"/>
          <p:cNvSpPr>
            <a:spLocks noGrp="1"/>
          </p:cNvSpPr>
          <p:nvPr>
            <p:ph type="sldNum" sz="quarter" idx="10"/>
          </p:nvPr>
        </p:nvSpPr>
        <p:spPr/>
        <p:txBody>
          <a:bodyPr/>
          <a:lstStyle/>
          <a:p>
            <a:fld id="{964D49AD-4D24-4439-BA3D-A99309B3BEDE}" type="slidenum">
              <a:rPr lang="en-US" smtClean="0"/>
              <a:t>29</a:t>
            </a:fld>
            <a:endParaRPr lang="en-US" dirty="0"/>
          </a:p>
        </p:txBody>
      </p:sp>
    </p:spTree>
    <p:extLst>
      <p:ext uri="{BB962C8B-B14F-4D97-AF65-F5344CB8AC3E}">
        <p14:creationId xmlns:p14="http://schemas.microsoft.com/office/powerpoint/2010/main" val="42425284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Today we</a:t>
            </a:r>
            <a:r>
              <a:rPr lang="en-US" baseline="0" dirty="0" smtClean="0"/>
              <a:t> will address major areas that contribute to slips, trips and falls and how to prevent such accidents:</a:t>
            </a:r>
          </a:p>
          <a:p>
            <a:pPr marL="173336" indent="-173336">
              <a:buFont typeface="Arial" pitchFamily="34" charset="0"/>
              <a:buChar char="•"/>
            </a:pPr>
            <a:r>
              <a:rPr lang="en-US" baseline="0" dirty="0" smtClean="0"/>
              <a:t>Weather-related hazards</a:t>
            </a:r>
          </a:p>
          <a:p>
            <a:pPr marL="173336" indent="-173336">
              <a:buFont typeface="Arial" pitchFamily="34" charset="0"/>
              <a:buChar char="•"/>
            </a:pPr>
            <a:r>
              <a:rPr lang="en-US" dirty="0" smtClean="0"/>
              <a:t>Walking surface hazards</a:t>
            </a:r>
          </a:p>
          <a:p>
            <a:pPr marL="173336" indent="-173336">
              <a:buFont typeface="Arial" pitchFamily="34" charset="0"/>
              <a:buChar char="•"/>
            </a:pPr>
            <a:r>
              <a:rPr lang="en-US" dirty="0" smtClean="0"/>
              <a:t>Stairs</a:t>
            </a:r>
          </a:p>
          <a:p>
            <a:pPr marL="173336" indent="-173336">
              <a:buFont typeface="Arial" pitchFamily="34" charset="0"/>
              <a:buChar char="•"/>
            </a:pPr>
            <a:r>
              <a:rPr lang="en-US" dirty="0" smtClean="0"/>
              <a:t>Office hazards</a:t>
            </a:r>
          </a:p>
          <a:p>
            <a:pPr marL="173336" indent="-173336">
              <a:buFont typeface="Arial" pitchFamily="34" charset="0"/>
              <a:buChar char="•"/>
            </a:pPr>
            <a:r>
              <a:rPr lang="en-US" dirty="0" smtClean="0"/>
              <a:t>Wet</a:t>
            </a:r>
            <a:r>
              <a:rPr lang="en-US" baseline="0" dirty="0" smtClean="0"/>
              <a:t> floors</a:t>
            </a:r>
          </a:p>
          <a:p>
            <a:pPr marL="173336" indent="-173336">
              <a:buFont typeface="Arial" pitchFamily="34" charset="0"/>
              <a:buChar char="•"/>
            </a:pPr>
            <a:r>
              <a:rPr lang="en-US" baseline="0" dirty="0" smtClean="0"/>
              <a:t>Entering and exiting vehicles and equipment</a:t>
            </a:r>
          </a:p>
          <a:p>
            <a:pPr marL="173336" indent="-173336">
              <a:buFont typeface="Arial" pitchFamily="34" charset="0"/>
              <a:buChar char="•"/>
            </a:pPr>
            <a:r>
              <a:rPr lang="en-US" baseline="0" dirty="0" smtClean="0"/>
              <a:t>Shop safety</a:t>
            </a:r>
          </a:p>
          <a:p>
            <a:pPr marL="173336" indent="-173336">
              <a:buFont typeface="Arial" pitchFamily="34" charset="0"/>
              <a:buChar char="•"/>
            </a:pPr>
            <a:r>
              <a:rPr lang="en-US" baseline="0" dirty="0" smtClean="0"/>
              <a:t>Elevated work</a:t>
            </a:r>
          </a:p>
          <a:p>
            <a:pPr marL="173336" indent="-173336">
              <a:buFont typeface="Arial" pitchFamily="34" charset="0"/>
              <a:buChar char="•"/>
            </a:pPr>
            <a:r>
              <a:rPr lang="en-US" baseline="0" dirty="0" smtClean="0"/>
              <a:t>Personal health</a:t>
            </a:r>
          </a:p>
        </p:txBody>
      </p:sp>
      <p:sp>
        <p:nvSpPr>
          <p:cNvPr id="4" name="Slide Number Placeholder 3"/>
          <p:cNvSpPr>
            <a:spLocks noGrp="1"/>
          </p:cNvSpPr>
          <p:nvPr>
            <p:ph type="sldNum" sz="quarter" idx="10"/>
          </p:nvPr>
        </p:nvSpPr>
        <p:spPr/>
        <p:txBody>
          <a:bodyPr/>
          <a:lstStyle/>
          <a:p>
            <a:fld id="{964D49AD-4D24-4439-BA3D-A99309B3BEDE}" type="slidenum">
              <a:rPr lang="en-US" smtClean="0"/>
              <a:t>3</a:t>
            </a:fld>
            <a:endParaRPr lang="en-US" dirty="0"/>
          </a:p>
        </p:txBody>
      </p:sp>
    </p:spTree>
    <p:extLst>
      <p:ext uri="{BB962C8B-B14F-4D97-AF65-F5344CB8AC3E}">
        <p14:creationId xmlns:p14="http://schemas.microsoft.com/office/powerpoint/2010/main" val="261954260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dirty="0" smtClean="0"/>
              <a:t>For moving work platforms:</a:t>
            </a:r>
          </a:p>
          <a:p>
            <a:pPr marL="173336" indent="-173336" defTabSz="924458">
              <a:buFont typeface="Arial" pitchFamily="34" charset="0"/>
              <a:buChar char="•"/>
            </a:pPr>
            <a:r>
              <a:rPr lang="en-US" dirty="0" smtClean="0"/>
              <a:t>Use basket trucks or lifts with proper fall protection.</a:t>
            </a:r>
          </a:p>
          <a:p>
            <a:pPr marL="173336" indent="-173336">
              <a:buFont typeface="Arial" pitchFamily="34" charset="0"/>
              <a:buChar char="•"/>
            </a:pPr>
            <a:r>
              <a:rPr lang="en-US" dirty="0" smtClean="0"/>
              <a:t>Never use the bucket of a loader as a work platform. Buckets are not designed for this task. Many serious injuries occur when employees are knocked out of the bucket.</a:t>
            </a:r>
          </a:p>
          <a:p>
            <a:endParaRPr lang="en-US" dirty="0" smtClean="0"/>
          </a:p>
          <a:p>
            <a:r>
              <a:rPr lang="en-US" dirty="0" smtClean="0"/>
              <a:t>For elevated decks:</a:t>
            </a:r>
          </a:p>
          <a:p>
            <a:pPr marL="173336" indent="-173336">
              <a:buFont typeface="Arial" pitchFamily="34" charset="0"/>
              <a:buChar char="•"/>
            </a:pPr>
            <a:r>
              <a:rPr lang="en-US" dirty="0" smtClean="0"/>
              <a:t>Always ensure that the railing system is in place, and any gates or chains are in place before starting a task.</a:t>
            </a:r>
          </a:p>
          <a:p>
            <a:pPr marL="173336" indent="-173336" defTabSz="924458">
              <a:buFont typeface="Arial" pitchFamily="34" charset="0"/>
              <a:buChar char="•"/>
              <a:defRPr/>
            </a:pPr>
            <a:endParaRPr lang="en-US" dirty="0" smtClean="0"/>
          </a:p>
        </p:txBody>
      </p:sp>
      <p:sp>
        <p:nvSpPr>
          <p:cNvPr id="4" name="Slide Number Placeholder 3"/>
          <p:cNvSpPr>
            <a:spLocks noGrp="1"/>
          </p:cNvSpPr>
          <p:nvPr>
            <p:ph type="sldNum" sz="quarter" idx="10"/>
          </p:nvPr>
        </p:nvSpPr>
        <p:spPr/>
        <p:txBody>
          <a:bodyPr/>
          <a:lstStyle/>
          <a:p>
            <a:fld id="{964D49AD-4D24-4439-BA3D-A99309B3BEDE}" type="slidenum">
              <a:rPr lang="en-US" smtClean="0"/>
              <a:t>30</a:t>
            </a:fld>
            <a:endParaRPr lang="en-US" dirty="0"/>
          </a:p>
        </p:txBody>
      </p:sp>
    </p:spTree>
    <p:extLst>
      <p:ext uri="{BB962C8B-B14F-4D97-AF65-F5344CB8AC3E}">
        <p14:creationId xmlns:p14="http://schemas.microsoft.com/office/powerpoint/2010/main" val="237454390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Ice and snow, uneven walking surfaces and other contributing factors are generally the main causes of slips, trips and falls. However, certain personal health issues can also contribute to slip, trip and fall accidents.</a:t>
            </a:r>
            <a:endParaRPr lang="en-US" dirty="0"/>
          </a:p>
        </p:txBody>
      </p:sp>
      <p:sp>
        <p:nvSpPr>
          <p:cNvPr id="4" name="Slide Number Placeholder 3"/>
          <p:cNvSpPr>
            <a:spLocks noGrp="1"/>
          </p:cNvSpPr>
          <p:nvPr>
            <p:ph type="sldNum" sz="quarter" idx="10"/>
          </p:nvPr>
        </p:nvSpPr>
        <p:spPr/>
        <p:txBody>
          <a:bodyPr/>
          <a:lstStyle/>
          <a:p>
            <a:fld id="{964D49AD-4D24-4439-BA3D-A99309B3BEDE}" type="slidenum">
              <a:rPr lang="en-US" smtClean="0"/>
              <a:t>31</a:t>
            </a:fld>
            <a:endParaRPr lang="en-US" dirty="0"/>
          </a:p>
        </p:txBody>
      </p:sp>
    </p:spTree>
    <p:extLst>
      <p:ext uri="{BB962C8B-B14F-4D97-AF65-F5344CB8AC3E}">
        <p14:creationId xmlns:p14="http://schemas.microsoft.com/office/powerpoint/2010/main" val="19362323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dirty="0" smtClean="0"/>
              <a:t>Be</a:t>
            </a:r>
            <a:r>
              <a:rPr lang="en-US" baseline="0" dirty="0" smtClean="0"/>
              <a:t> aware of how your personal health could contribute to potential for slip, trip and fall accidents. </a:t>
            </a:r>
          </a:p>
          <a:p>
            <a:pPr defTabSz="924458">
              <a:defRPr/>
            </a:pPr>
            <a:endParaRPr lang="en-US" baseline="0" dirty="0" smtClean="0"/>
          </a:p>
          <a:p>
            <a:pPr defTabSz="924458">
              <a:defRPr/>
            </a:pPr>
            <a:r>
              <a:rPr lang="en-US" dirty="0" smtClean="0"/>
              <a:t>Common health issues</a:t>
            </a:r>
            <a:r>
              <a:rPr lang="en-US" baseline="0" dirty="0" smtClean="0"/>
              <a:t> that contribute to accidents:</a:t>
            </a:r>
            <a:endParaRPr lang="en-US" dirty="0" smtClean="0"/>
          </a:p>
          <a:p>
            <a:pPr marL="173336" indent="-173336" defTabSz="924458">
              <a:buFont typeface="Arial" pitchFamily="34" charset="0"/>
              <a:buChar char="•"/>
              <a:defRPr/>
            </a:pPr>
            <a:r>
              <a:rPr lang="en-US" dirty="0" smtClean="0"/>
              <a:t>Chronic health conditions that cause limited mobility, flexibility or balance can factor into slips, trips and falls.</a:t>
            </a:r>
          </a:p>
          <a:p>
            <a:pPr marL="173336" indent="-173336" defTabSz="924458">
              <a:buFont typeface="Arial" pitchFamily="34" charset="0"/>
              <a:buChar char="•"/>
              <a:defRPr/>
            </a:pPr>
            <a:r>
              <a:rPr lang="en-US" dirty="0" smtClean="0"/>
              <a:t>Low blood sugar can make a person disoriented, lose his or her balance or faint.</a:t>
            </a:r>
          </a:p>
          <a:p>
            <a:pPr marL="173336" indent="-173336" defTabSz="924458">
              <a:buFont typeface="Arial" pitchFamily="34" charset="0"/>
              <a:buChar char="•"/>
              <a:defRPr/>
            </a:pPr>
            <a:r>
              <a:rPr lang="en-US" dirty="0" smtClean="0"/>
              <a:t>Medications, such as cold medicines, cough syrup and some prescriptions, can affect basic motor skills and cause imbalance. Employees taking medications that can affect their performance are encouraged to report this to their supervisors.</a:t>
            </a:r>
          </a:p>
          <a:p>
            <a:pPr marL="173336" indent="-173336" defTabSz="924458">
              <a:buFont typeface="Arial" pitchFamily="34" charset="0"/>
              <a:buChar char="•"/>
              <a:defRPr/>
            </a:pPr>
            <a:r>
              <a:rPr lang="en-US" dirty="0" smtClean="0"/>
              <a:t>Sleep deprivation can affect balance in a manner similar to some medications. Balance and awareness can be impeded if a person is tired. </a:t>
            </a:r>
          </a:p>
          <a:p>
            <a:pPr defTabSz="924458">
              <a:defRPr/>
            </a:pPr>
            <a:endParaRPr lang="en-US" dirty="0" smtClean="0"/>
          </a:p>
        </p:txBody>
      </p:sp>
      <p:sp>
        <p:nvSpPr>
          <p:cNvPr id="4" name="Slide Number Placeholder 3"/>
          <p:cNvSpPr>
            <a:spLocks noGrp="1"/>
          </p:cNvSpPr>
          <p:nvPr>
            <p:ph type="sldNum" sz="quarter" idx="10"/>
          </p:nvPr>
        </p:nvSpPr>
        <p:spPr/>
        <p:txBody>
          <a:bodyPr/>
          <a:lstStyle/>
          <a:p>
            <a:fld id="{964D49AD-4D24-4439-BA3D-A99309B3BEDE}" type="slidenum">
              <a:rPr lang="en-US" smtClean="0"/>
              <a:t>32</a:t>
            </a:fld>
            <a:endParaRPr lang="en-US" dirty="0"/>
          </a:p>
        </p:txBody>
      </p:sp>
    </p:spTree>
    <p:extLst>
      <p:ext uri="{BB962C8B-B14F-4D97-AF65-F5344CB8AC3E}">
        <p14:creationId xmlns:p14="http://schemas.microsoft.com/office/powerpoint/2010/main" val="13795662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4D49AD-4D24-4439-BA3D-A99309B3BEDE}" type="slidenum">
              <a:rPr lang="en-US" smtClean="0"/>
              <a:t>33</a:t>
            </a:fld>
            <a:endParaRPr lang="en-US" dirty="0"/>
          </a:p>
        </p:txBody>
      </p:sp>
    </p:spTree>
    <p:extLst>
      <p:ext uri="{BB962C8B-B14F-4D97-AF65-F5344CB8AC3E}">
        <p14:creationId xmlns:p14="http://schemas.microsoft.com/office/powerpoint/2010/main" val="35708798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r>
              <a:rPr lang="en-US" dirty="0"/>
              <a:t>Minnesota has diverse weather: ice and snow in winter, frost and sleet in spring and fall, and rain in summer. Each of these weather-related variables represents a potential source for slips and falls. A number of sound strategies help reduce weather-related slips and falls. We will discuss four key components today.</a:t>
            </a:r>
          </a:p>
          <a:p>
            <a:endParaRPr lang="en-US" dirty="0"/>
          </a:p>
        </p:txBody>
      </p:sp>
      <p:sp>
        <p:nvSpPr>
          <p:cNvPr id="4" name="Slide Number Placeholder 3"/>
          <p:cNvSpPr>
            <a:spLocks noGrp="1"/>
          </p:cNvSpPr>
          <p:nvPr>
            <p:ph type="sldNum" sz="quarter" idx="10"/>
          </p:nvPr>
        </p:nvSpPr>
        <p:spPr/>
        <p:txBody>
          <a:bodyPr/>
          <a:lstStyle/>
          <a:p>
            <a:fld id="{964D49AD-4D24-4439-BA3D-A99309B3BEDE}" type="slidenum">
              <a:rPr lang="en-US" smtClean="0"/>
              <a:t>4</a:t>
            </a:fld>
            <a:endParaRPr lang="en-US" dirty="0"/>
          </a:p>
        </p:txBody>
      </p:sp>
    </p:spTree>
    <p:extLst>
      <p:ext uri="{BB962C8B-B14F-4D97-AF65-F5344CB8AC3E}">
        <p14:creationId xmlns:p14="http://schemas.microsoft.com/office/powerpoint/2010/main" val="22082084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dirty="0"/>
              <a:t>The first is proper footwear. Footwear suitable to weather is a key factor in preventing slip and fall accidents. Properly selected footwear can significantly increase the traction in a given situation and decrease slip potential. Employees are encouraged to wear suitable footwear for the </a:t>
            </a:r>
            <a:r>
              <a:rPr lang="en-US" dirty="0" smtClean="0"/>
              <a:t>conditions, such as:</a:t>
            </a:r>
          </a:p>
          <a:p>
            <a:pPr marL="171450" indent="-171450" defTabSz="924458">
              <a:buFont typeface="Arial" pitchFamily="34" charset="0"/>
              <a:buChar char="•"/>
              <a:defRPr/>
            </a:pPr>
            <a:r>
              <a:rPr lang="en-US" dirty="0" smtClean="0"/>
              <a:t>Boots or shoes with slip-resistant soles.</a:t>
            </a:r>
          </a:p>
          <a:p>
            <a:pPr marL="171450" indent="-171450" defTabSz="924458">
              <a:buFont typeface="Arial" pitchFamily="34" charset="0"/>
              <a:buChar char="•"/>
              <a:defRPr/>
            </a:pPr>
            <a:r>
              <a:rPr lang="en-US" dirty="0" smtClean="0"/>
              <a:t>Slip-on</a:t>
            </a:r>
            <a:r>
              <a:rPr lang="en-US" baseline="0" dirty="0" smtClean="0"/>
              <a:t> cleats or </a:t>
            </a:r>
            <a:r>
              <a:rPr lang="en-US" baseline="0" dirty="0" err="1" smtClean="0"/>
              <a:t>YakTrax</a:t>
            </a:r>
            <a:r>
              <a:rPr lang="en-US" baseline="0" dirty="0" smtClean="0"/>
              <a:t>. They provide extra traction in ice and snow.</a:t>
            </a:r>
          </a:p>
          <a:p>
            <a:pPr marL="0" indent="0" defTabSz="924458">
              <a:buFont typeface="Arial" pitchFamily="34" charset="0"/>
              <a:buNone/>
              <a:defRPr/>
            </a:pPr>
            <a:endParaRPr lang="en-US" dirty="0" smtClean="0"/>
          </a:p>
          <a:p>
            <a:pPr marL="0" indent="0" defTabSz="924458">
              <a:buFont typeface="Arial" pitchFamily="34" charset="0"/>
              <a:buNone/>
              <a:defRPr/>
            </a:pPr>
            <a:r>
              <a:rPr lang="en-US" dirty="0" smtClean="0"/>
              <a:t>A good practice is to wear weather-appropriate shoes outside and change into dress or work shoes once in the workplace.</a:t>
            </a:r>
            <a:endParaRPr lang="en-US" dirty="0"/>
          </a:p>
          <a:p>
            <a:endParaRPr lang="en-US" dirty="0"/>
          </a:p>
        </p:txBody>
      </p:sp>
      <p:sp>
        <p:nvSpPr>
          <p:cNvPr id="4" name="Slide Number Placeholder 3"/>
          <p:cNvSpPr>
            <a:spLocks noGrp="1"/>
          </p:cNvSpPr>
          <p:nvPr>
            <p:ph type="sldNum" sz="quarter" idx="10"/>
          </p:nvPr>
        </p:nvSpPr>
        <p:spPr/>
        <p:txBody>
          <a:bodyPr/>
          <a:lstStyle/>
          <a:p>
            <a:fld id="{964D49AD-4D24-4439-BA3D-A99309B3BEDE}" type="slidenum">
              <a:rPr lang="en-US" smtClean="0"/>
              <a:t>5</a:t>
            </a:fld>
            <a:endParaRPr lang="en-US"/>
          </a:p>
        </p:txBody>
      </p:sp>
    </p:spTree>
    <p:extLst>
      <p:ext uri="{BB962C8B-B14F-4D97-AF65-F5344CB8AC3E}">
        <p14:creationId xmlns:p14="http://schemas.microsoft.com/office/powerpoint/2010/main" val="24502894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dirty="0"/>
              <a:t>When navigating sidewalks, parking lots or stairs in slick conditions, it is important to keep hands as free as possible to help maintain balance and hold rails:</a:t>
            </a:r>
          </a:p>
          <a:p>
            <a:pPr marL="173336" indent="-173336" defTabSz="924458">
              <a:buFont typeface="Arial" pitchFamily="34" charset="0"/>
              <a:buChar char="•"/>
              <a:defRPr/>
            </a:pPr>
            <a:r>
              <a:rPr lang="en-US" dirty="0"/>
              <a:t>Carry materials in shoulder bags or carts</a:t>
            </a:r>
          </a:p>
          <a:p>
            <a:pPr marL="173336" indent="-173336" defTabSz="924458">
              <a:buFont typeface="Arial" pitchFamily="34" charset="0"/>
              <a:buChar char="•"/>
              <a:defRPr/>
            </a:pPr>
            <a:r>
              <a:rPr lang="en-US" dirty="0"/>
              <a:t>Keep a clear view of the path ahead</a:t>
            </a:r>
          </a:p>
          <a:p>
            <a:pPr defTabSz="924458">
              <a:defRPr/>
            </a:pPr>
            <a:endParaRPr lang="en-US" dirty="0"/>
          </a:p>
        </p:txBody>
      </p:sp>
      <p:sp>
        <p:nvSpPr>
          <p:cNvPr id="4" name="Slide Number Placeholder 3"/>
          <p:cNvSpPr>
            <a:spLocks noGrp="1"/>
          </p:cNvSpPr>
          <p:nvPr>
            <p:ph type="sldNum" sz="quarter" idx="10"/>
          </p:nvPr>
        </p:nvSpPr>
        <p:spPr/>
        <p:txBody>
          <a:bodyPr/>
          <a:lstStyle/>
          <a:p>
            <a:fld id="{964D49AD-4D24-4439-BA3D-A99309B3BEDE}" type="slidenum">
              <a:rPr lang="en-US" smtClean="0"/>
              <a:t>6</a:t>
            </a:fld>
            <a:endParaRPr lang="en-US"/>
          </a:p>
        </p:txBody>
      </p:sp>
    </p:spTree>
    <p:extLst>
      <p:ext uri="{BB962C8B-B14F-4D97-AF65-F5344CB8AC3E}">
        <p14:creationId xmlns:p14="http://schemas.microsoft.com/office/powerpoint/2010/main" val="22540265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dirty="0"/>
              <a:t>A major factor in causing weather-related slips and falls is walking too fast for the conditions. Even with proper footwear, rushing can cause falls:</a:t>
            </a:r>
          </a:p>
          <a:p>
            <a:pPr marL="173336" indent="-173336" defTabSz="924458">
              <a:buFont typeface="Arial" pitchFamily="34" charset="0"/>
              <a:buChar char="•"/>
              <a:defRPr/>
            </a:pPr>
            <a:r>
              <a:rPr lang="en-US" dirty="0"/>
              <a:t>Allow adequate travel </a:t>
            </a:r>
            <a:r>
              <a:rPr lang="en-US" dirty="0" smtClean="0"/>
              <a:t>time</a:t>
            </a:r>
          </a:p>
          <a:p>
            <a:pPr marL="173336" marR="0" indent="-173336" algn="l" defTabSz="924458" rtl="0" eaLnBrk="1" fontAlgn="auto" latinLnBrk="0" hangingPunct="1">
              <a:lnSpc>
                <a:spcPct val="100000"/>
              </a:lnSpc>
              <a:spcBef>
                <a:spcPts val="0"/>
              </a:spcBef>
              <a:spcAft>
                <a:spcPts val="0"/>
              </a:spcAft>
              <a:buClrTx/>
              <a:buSzTx/>
              <a:buFont typeface="Arial" pitchFamily="34" charset="0"/>
              <a:buChar char="•"/>
              <a:tabLst/>
              <a:defRPr/>
            </a:pPr>
            <a:r>
              <a:rPr lang="en-US" dirty="0" smtClean="0"/>
              <a:t>Better to be late than not to get there at all due to an injury</a:t>
            </a:r>
          </a:p>
        </p:txBody>
      </p:sp>
      <p:sp>
        <p:nvSpPr>
          <p:cNvPr id="4" name="Slide Number Placeholder 3"/>
          <p:cNvSpPr>
            <a:spLocks noGrp="1"/>
          </p:cNvSpPr>
          <p:nvPr>
            <p:ph type="sldNum" sz="quarter" idx="10"/>
          </p:nvPr>
        </p:nvSpPr>
        <p:spPr/>
        <p:txBody>
          <a:bodyPr/>
          <a:lstStyle/>
          <a:p>
            <a:fld id="{964D49AD-4D24-4439-BA3D-A99309B3BEDE}" type="slidenum">
              <a:rPr lang="en-US" smtClean="0"/>
              <a:t>7</a:t>
            </a:fld>
            <a:endParaRPr lang="en-US"/>
          </a:p>
        </p:txBody>
      </p:sp>
    </p:spTree>
    <p:extLst>
      <p:ext uri="{BB962C8B-B14F-4D97-AF65-F5344CB8AC3E}">
        <p14:creationId xmlns:p14="http://schemas.microsoft.com/office/powerpoint/2010/main" val="39225617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dirty="0" smtClean="0"/>
              <a:t>When employees find hazards, they are </a:t>
            </a:r>
            <a:r>
              <a:rPr lang="en-US" dirty="0"/>
              <a:t>encourage to immediately report </a:t>
            </a:r>
            <a:r>
              <a:rPr lang="en-US" dirty="0" smtClean="0"/>
              <a:t>them </a:t>
            </a:r>
            <a:r>
              <a:rPr lang="en-US" dirty="0"/>
              <a:t>to the maintenance manager or appropriate </a:t>
            </a:r>
            <a:r>
              <a:rPr lang="en-US" dirty="0" smtClean="0"/>
              <a:t>person. Common hazards</a:t>
            </a:r>
            <a:r>
              <a:rPr lang="en-US" baseline="0" dirty="0" smtClean="0"/>
              <a:t> employees encounter are:</a:t>
            </a:r>
            <a:endParaRPr lang="en-US" dirty="0"/>
          </a:p>
          <a:p>
            <a:pPr marL="173336" indent="-173336" defTabSz="924458">
              <a:buFont typeface="Arial" pitchFamily="34" charset="0"/>
              <a:buChar char="•"/>
              <a:defRPr/>
            </a:pPr>
            <a:r>
              <a:rPr lang="en-US" dirty="0"/>
              <a:t>Slick areas indoors and outdoors</a:t>
            </a:r>
          </a:p>
          <a:p>
            <a:pPr marL="173336" indent="-173336" defTabSz="924458">
              <a:buFont typeface="Arial" pitchFamily="34" charset="0"/>
              <a:buChar char="•"/>
              <a:defRPr/>
            </a:pPr>
            <a:r>
              <a:rPr lang="en-US" dirty="0"/>
              <a:t>Accumulated snow or water</a:t>
            </a:r>
          </a:p>
          <a:p>
            <a:pPr marL="173336" indent="-173336" defTabSz="924458">
              <a:buFont typeface="Arial" pitchFamily="34" charset="0"/>
              <a:buChar char="•"/>
              <a:defRPr/>
            </a:pPr>
            <a:r>
              <a:rPr lang="en-US" dirty="0"/>
              <a:t>Wet floors</a:t>
            </a:r>
          </a:p>
          <a:p>
            <a:pPr marL="173336" indent="-173336" defTabSz="924458">
              <a:buFont typeface="Arial" pitchFamily="34" charset="0"/>
              <a:buChar char="•"/>
              <a:defRPr/>
            </a:pPr>
            <a:r>
              <a:rPr lang="en-US" dirty="0"/>
              <a:t>Saturated rugs</a:t>
            </a:r>
          </a:p>
          <a:p>
            <a:endParaRPr lang="en-US" baseline="0" dirty="0"/>
          </a:p>
        </p:txBody>
      </p:sp>
      <p:sp>
        <p:nvSpPr>
          <p:cNvPr id="4" name="Slide Number Placeholder 3"/>
          <p:cNvSpPr>
            <a:spLocks noGrp="1"/>
          </p:cNvSpPr>
          <p:nvPr>
            <p:ph type="sldNum" sz="quarter" idx="10"/>
          </p:nvPr>
        </p:nvSpPr>
        <p:spPr/>
        <p:txBody>
          <a:bodyPr/>
          <a:lstStyle/>
          <a:p>
            <a:fld id="{964D49AD-4D24-4439-BA3D-A99309B3BEDE}" type="slidenum">
              <a:rPr lang="en-US" smtClean="0"/>
              <a:t>8</a:t>
            </a:fld>
            <a:endParaRPr lang="en-US"/>
          </a:p>
        </p:txBody>
      </p:sp>
    </p:spTree>
    <p:extLst>
      <p:ext uri="{BB962C8B-B14F-4D97-AF65-F5344CB8AC3E}">
        <p14:creationId xmlns:p14="http://schemas.microsoft.com/office/powerpoint/2010/main" val="30708097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dirty="0"/>
              <a:t>People typically slip, trip and fall because the walkway conditions they encounter are different from what they expect. Therefore, small defects in the walking surface can become a big nuisance.</a:t>
            </a:r>
          </a:p>
        </p:txBody>
      </p:sp>
      <p:sp>
        <p:nvSpPr>
          <p:cNvPr id="4" name="Slide Number Placeholder 3"/>
          <p:cNvSpPr>
            <a:spLocks noGrp="1"/>
          </p:cNvSpPr>
          <p:nvPr>
            <p:ph type="sldNum" sz="quarter" idx="10"/>
          </p:nvPr>
        </p:nvSpPr>
        <p:spPr/>
        <p:txBody>
          <a:bodyPr/>
          <a:lstStyle/>
          <a:p>
            <a:fld id="{964D49AD-4D24-4439-BA3D-A99309B3BEDE}" type="slidenum">
              <a:rPr lang="en-US" smtClean="0"/>
              <a:t>9</a:t>
            </a:fld>
            <a:endParaRPr lang="en-US"/>
          </a:p>
        </p:txBody>
      </p:sp>
    </p:spTree>
    <p:extLst>
      <p:ext uri="{BB962C8B-B14F-4D97-AF65-F5344CB8AC3E}">
        <p14:creationId xmlns:p14="http://schemas.microsoft.com/office/powerpoint/2010/main" val="18076420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3048000"/>
            <a:ext cx="7772400" cy="552450"/>
          </a:xfrm>
        </p:spPr>
        <p:txBody>
          <a:bodyPr>
            <a:noAutofit/>
          </a:bodyPr>
          <a:lstStyle>
            <a:lvl1pPr>
              <a:defRPr sz="3200">
                <a:solidFill>
                  <a:schemeClr val="bg1"/>
                </a:solidFill>
              </a:defRPr>
            </a:lvl1pPr>
          </a:lstStyle>
          <a:p>
            <a:r>
              <a:rPr lang="en-US" dirty="0" smtClean="0"/>
              <a:t>Session Date</a:t>
            </a:r>
            <a:endParaRPr lang="en-US" dirty="0"/>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spTree>
    <p:extLst>
      <p:ext uri="{BB962C8B-B14F-4D97-AF65-F5344CB8AC3E}">
        <p14:creationId xmlns:p14="http://schemas.microsoft.com/office/powerpoint/2010/main" val="2402871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a:xfrm>
            <a:off x="4114800" y="6356350"/>
            <a:ext cx="2514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10FB5ED3-15B3-4FC4-8D2F-18F8DE8D23E5}" type="slidenum">
              <a:rPr lang="en-US" smtClean="0"/>
              <a:t>‹#›</a:t>
            </a:fld>
            <a:endParaRPr lang="en-US" dirty="0"/>
          </a:p>
        </p:txBody>
      </p:sp>
    </p:spTree>
    <p:extLst>
      <p:ext uri="{BB962C8B-B14F-4D97-AF65-F5344CB8AC3E}">
        <p14:creationId xmlns:p14="http://schemas.microsoft.com/office/powerpoint/2010/main" val="5683045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a:xfrm>
            <a:off x="4114800" y="6356350"/>
            <a:ext cx="2514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10FB5ED3-15B3-4FC4-8D2F-18F8DE8D23E5}" type="slidenum">
              <a:rPr lang="en-US" smtClean="0"/>
              <a:t>‹#›</a:t>
            </a:fld>
            <a:endParaRPr lang="en-US" dirty="0"/>
          </a:p>
        </p:txBody>
      </p:sp>
    </p:spTree>
    <p:extLst>
      <p:ext uri="{BB962C8B-B14F-4D97-AF65-F5344CB8AC3E}">
        <p14:creationId xmlns:p14="http://schemas.microsoft.com/office/powerpoint/2010/main" val="18221394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a:xfrm>
            <a:off x="4114800" y="6356350"/>
            <a:ext cx="2514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10FB5ED3-15B3-4FC4-8D2F-18F8DE8D23E5}" type="slidenum">
              <a:rPr lang="en-US" smtClean="0"/>
              <a:t>‹#›</a:t>
            </a:fld>
            <a:endParaRPr lang="en-US" dirty="0"/>
          </a:p>
        </p:txBody>
      </p:sp>
    </p:spTree>
    <p:extLst>
      <p:ext uri="{BB962C8B-B14F-4D97-AF65-F5344CB8AC3E}">
        <p14:creationId xmlns:p14="http://schemas.microsoft.com/office/powerpoint/2010/main" val="33265536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a:xfrm>
            <a:off x="4114800" y="6356350"/>
            <a:ext cx="2514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10FB5ED3-15B3-4FC4-8D2F-18F8DE8D23E5}" type="slidenum">
              <a:rPr lang="en-US" smtClean="0"/>
              <a:t>‹#›</a:t>
            </a:fld>
            <a:endParaRPr lang="en-US" dirty="0"/>
          </a:p>
        </p:txBody>
      </p:sp>
    </p:spTree>
    <p:extLst>
      <p:ext uri="{BB962C8B-B14F-4D97-AF65-F5344CB8AC3E}">
        <p14:creationId xmlns:p14="http://schemas.microsoft.com/office/powerpoint/2010/main" val="36208222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a:xfrm>
            <a:off x="4114800" y="6356350"/>
            <a:ext cx="2514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10FB5ED3-15B3-4FC4-8D2F-18F8DE8D23E5}" type="slidenum">
              <a:rPr lang="en-US" smtClean="0"/>
              <a:t>‹#›</a:t>
            </a:fld>
            <a:endParaRPr lang="en-US" dirty="0"/>
          </a:p>
        </p:txBody>
      </p:sp>
    </p:spTree>
    <p:extLst>
      <p:ext uri="{BB962C8B-B14F-4D97-AF65-F5344CB8AC3E}">
        <p14:creationId xmlns:p14="http://schemas.microsoft.com/office/powerpoint/2010/main" val="34208932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a:xfrm>
            <a:off x="4114800" y="6356350"/>
            <a:ext cx="2514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10FB5ED3-15B3-4FC4-8D2F-18F8DE8D23E5}" type="slidenum">
              <a:rPr lang="en-US" smtClean="0"/>
              <a:t>‹#›</a:t>
            </a:fld>
            <a:endParaRPr lang="en-US" dirty="0"/>
          </a:p>
        </p:txBody>
      </p:sp>
    </p:spTree>
    <p:extLst>
      <p:ext uri="{BB962C8B-B14F-4D97-AF65-F5344CB8AC3E}">
        <p14:creationId xmlns:p14="http://schemas.microsoft.com/office/powerpoint/2010/main" val="25754268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a:xfrm>
            <a:off x="4114800" y="6356350"/>
            <a:ext cx="2514600" cy="3651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10FB5ED3-15B3-4FC4-8D2F-18F8DE8D23E5}" type="slidenum">
              <a:rPr lang="en-US" smtClean="0"/>
              <a:t>‹#›</a:t>
            </a:fld>
            <a:endParaRPr lang="en-US" dirty="0"/>
          </a:p>
        </p:txBody>
      </p:sp>
    </p:spTree>
    <p:extLst>
      <p:ext uri="{BB962C8B-B14F-4D97-AF65-F5344CB8AC3E}">
        <p14:creationId xmlns:p14="http://schemas.microsoft.com/office/powerpoint/2010/main" val="2505211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a:xfrm>
            <a:off x="4114800" y="6356350"/>
            <a:ext cx="2514600" cy="3651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10FB5ED3-15B3-4FC4-8D2F-18F8DE8D23E5}" type="slidenum">
              <a:rPr lang="en-US" smtClean="0"/>
              <a:t>‹#›</a:t>
            </a:fld>
            <a:endParaRPr lang="en-US" dirty="0"/>
          </a:p>
        </p:txBody>
      </p:sp>
    </p:spTree>
    <p:extLst>
      <p:ext uri="{BB962C8B-B14F-4D97-AF65-F5344CB8AC3E}">
        <p14:creationId xmlns:p14="http://schemas.microsoft.com/office/powerpoint/2010/main" val="9312701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a:xfrm>
            <a:off x="4114800" y="6356350"/>
            <a:ext cx="2514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10FB5ED3-15B3-4FC4-8D2F-18F8DE8D23E5}" type="slidenum">
              <a:rPr lang="en-US" smtClean="0"/>
              <a:t>‹#›</a:t>
            </a:fld>
            <a:endParaRPr lang="en-US" dirty="0"/>
          </a:p>
        </p:txBody>
      </p:sp>
    </p:spTree>
    <p:extLst>
      <p:ext uri="{BB962C8B-B14F-4D97-AF65-F5344CB8AC3E}">
        <p14:creationId xmlns:p14="http://schemas.microsoft.com/office/powerpoint/2010/main" val="13974688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a:xfrm>
            <a:off x="4114800" y="6356350"/>
            <a:ext cx="2514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10FB5ED3-15B3-4FC4-8D2F-18F8DE8D23E5}" type="slidenum">
              <a:rPr lang="en-US" smtClean="0"/>
              <a:t>‹#›</a:t>
            </a:fld>
            <a:endParaRPr lang="en-US" dirty="0"/>
          </a:p>
        </p:txBody>
      </p:sp>
    </p:spTree>
    <p:extLst>
      <p:ext uri="{BB962C8B-B14F-4D97-AF65-F5344CB8AC3E}">
        <p14:creationId xmlns:p14="http://schemas.microsoft.com/office/powerpoint/2010/main" val="28529360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ti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3581400" y="6477001"/>
            <a:ext cx="2971800" cy="228600"/>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477001"/>
            <a:ext cx="2133600" cy="228600"/>
          </a:xfrm>
          <a:prstGeom prst="rect">
            <a:avLst/>
          </a:prstGeom>
        </p:spPr>
        <p:txBody>
          <a:bodyPr vert="horz" lIns="91440" tIns="45720" rIns="91440" bIns="45720" rtlCol="0" anchor="ctr"/>
          <a:lstStyle>
            <a:lvl1pPr algn="r">
              <a:defRPr sz="1200">
                <a:solidFill>
                  <a:schemeClr val="tx1">
                    <a:tint val="75000"/>
                  </a:schemeClr>
                </a:solidFill>
              </a:defRPr>
            </a:lvl1pPr>
          </a:lstStyle>
          <a:p>
            <a:fld id="{10FB5ED3-15B3-4FC4-8D2F-18F8DE8D23E5}" type="slidenum">
              <a:rPr lang="en-US" smtClean="0"/>
              <a:t>‹#›</a:t>
            </a:fld>
            <a:endParaRPr lang="en-US" dirty="0"/>
          </a:p>
        </p:txBody>
      </p:sp>
    </p:spTree>
    <p:extLst>
      <p:ext uri="{BB962C8B-B14F-4D97-AF65-F5344CB8AC3E}">
        <p14:creationId xmlns:p14="http://schemas.microsoft.com/office/powerpoint/2010/main" val="45522181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7.tiff"/></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9.jpg"/></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14.tiff"/></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7.tiff"/><Relationship Id="rId4" Type="http://schemas.openxmlformats.org/officeDocument/2006/relationships/image" Target="../media/image16.tiff"/></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20.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4.tiff"/><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Tree>
    <p:extLst>
      <p:ext uri="{BB962C8B-B14F-4D97-AF65-F5344CB8AC3E}">
        <p14:creationId xmlns:p14="http://schemas.microsoft.com/office/powerpoint/2010/main" val="252843076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Changes in Elevation</a:t>
            </a:r>
            <a:endParaRPr lang="en-US" dirty="0"/>
          </a:p>
        </p:txBody>
      </p:sp>
      <p:sp>
        <p:nvSpPr>
          <p:cNvPr id="6" name="Content Placeholder 5"/>
          <p:cNvSpPr>
            <a:spLocks noGrp="1"/>
          </p:cNvSpPr>
          <p:nvPr>
            <p:ph sz="half" idx="1"/>
          </p:nvPr>
        </p:nvSpPr>
        <p:spPr>
          <a:xfrm>
            <a:off x="457200" y="3429000"/>
            <a:ext cx="4038600" cy="2697163"/>
          </a:xfrm>
        </p:spPr>
        <p:txBody>
          <a:bodyPr>
            <a:normAutofit fontScale="92500" lnSpcReduction="10000"/>
          </a:bodyPr>
          <a:lstStyle/>
          <a:p>
            <a:pPr marL="0" indent="0">
              <a:buNone/>
            </a:pPr>
            <a:r>
              <a:rPr lang="en-US" dirty="0" smtClean="0"/>
              <a:t>Common hazards:</a:t>
            </a:r>
          </a:p>
          <a:p>
            <a:r>
              <a:rPr lang="en-US" dirty="0" smtClean="0"/>
              <a:t>Heaved sidewalks or other pavement</a:t>
            </a:r>
          </a:p>
          <a:p>
            <a:r>
              <a:rPr lang="en-US" dirty="0" smtClean="0"/>
              <a:t>Potholes</a:t>
            </a:r>
          </a:p>
          <a:p>
            <a:r>
              <a:rPr lang="en-US" dirty="0" smtClean="0"/>
              <a:t>Cracked pavement</a:t>
            </a:r>
          </a:p>
          <a:p>
            <a:r>
              <a:rPr lang="en-US" dirty="0" smtClean="0"/>
              <a:t>Cracked or missing tiles</a:t>
            </a:r>
            <a:endParaRPr lang="en-US" dirty="0"/>
          </a:p>
        </p:txBody>
      </p:sp>
      <p:sp>
        <p:nvSpPr>
          <p:cNvPr id="7" name="Content Placeholder 6"/>
          <p:cNvSpPr>
            <a:spLocks noGrp="1"/>
          </p:cNvSpPr>
          <p:nvPr>
            <p:ph sz="half" idx="2"/>
          </p:nvPr>
        </p:nvSpPr>
        <p:spPr>
          <a:xfrm>
            <a:off x="4648200" y="3429000"/>
            <a:ext cx="4038600" cy="2697163"/>
          </a:xfrm>
        </p:spPr>
        <p:txBody>
          <a:bodyPr>
            <a:normAutofit fontScale="92500" lnSpcReduction="10000"/>
          </a:bodyPr>
          <a:lstStyle/>
          <a:p>
            <a:pPr marL="0" indent="0">
              <a:buNone/>
            </a:pPr>
            <a:r>
              <a:rPr lang="en-US" dirty="0" smtClean="0"/>
              <a:t>Control hazards:</a:t>
            </a:r>
          </a:p>
          <a:p>
            <a:r>
              <a:rPr lang="en-US" dirty="0" smtClean="0"/>
              <a:t>Mark hazards</a:t>
            </a:r>
          </a:p>
          <a:p>
            <a:r>
              <a:rPr lang="en-US" dirty="0" smtClean="0"/>
              <a:t>Temporarily close walkway</a:t>
            </a:r>
          </a:p>
          <a:p>
            <a:r>
              <a:rPr lang="en-US" dirty="0" smtClean="0"/>
              <a:t>Barricade area</a:t>
            </a:r>
          </a:p>
          <a:p>
            <a:r>
              <a:rPr lang="en-US" dirty="0" smtClean="0"/>
              <a:t>Repair as soon as possible</a:t>
            </a:r>
            <a:endParaRPr lang="en-US" dirty="0"/>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10200" y="1379621"/>
            <a:ext cx="1828800" cy="1828800"/>
          </a:xfrm>
          <a:prstGeom prst="rect">
            <a:avLst/>
          </a:prstGeom>
          <a:ln w="6350">
            <a:solidFill>
              <a:schemeClr val="tx1"/>
            </a:solidFill>
          </a:ln>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19200" y="1379621"/>
            <a:ext cx="1828800" cy="1828800"/>
          </a:xfrm>
          <a:prstGeom prst="rect">
            <a:avLst/>
          </a:prstGeom>
          <a:ln w="6350">
            <a:solidFill>
              <a:schemeClr val="tx1"/>
            </a:solidFill>
          </a:ln>
        </p:spPr>
      </p:pic>
      <p:sp>
        <p:nvSpPr>
          <p:cNvPr id="2" name="Slide Number Placeholder 1"/>
          <p:cNvSpPr>
            <a:spLocks noGrp="1"/>
          </p:cNvSpPr>
          <p:nvPr>
            <p:ph type="sldNum" sz="quarter" idx="12"/>
          </p:nvPr>
        </p:nvSpPr>
        <p:spPr/>
        <p:txBody>
          <a:bodyPr/>
          <a:lstStyle/>
          <a:p>
            <a:fld id="{10FB5ED3-15B3-4FC4-8D2F-18F8DE8D23E5}" type="slidenum">
              <a:rPr lang="en-US" smtClean="0">
                <a:solidFill>
                  <a:schemeClr val="tx1">
                    <a:lumMod val="75000"/>
                    <a:lumOff val="25000"/>
                  </a:schemeClr>
                </a:solidFill>
              </a:rPr>
              <a:t>10</a:t>
            </a:fld>
            <a:endParaRPr lang="en-US" dirty="0">
              <a:solidFill>
                <a:schemeClr val="tx1">
                  <a:lumMod val="75000"/>
                  <a:lumOff val="25000"/>
                </a:schemeClr>
              </a:solidFill>
            </a:endParaRPr>
          </a:p>
        </p:txBody>
      </p:sp>
    </p:spTree>
    <p:extLst>
      <p:ext uri="{BB962C8B-B14F-4D97-AF65-F5344CB8AC3E}">
        <p14:creationId xmlns:p14="http://schemas.microsoft.com/office/powerpoint/2010/main" val="363883739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Camouflaged Hazard</a:t>
            </a:r>
            <a:endParaRPr lang="en-US" dirty="0"/>
          </a:p>
        </p:txBody>
      </p:sp>
      <p:sp>
        <p:nvSpPr>
          <p:cNvPr id="9" name="Text Placeholder 8"/>
          <p:cNvSpPr>
            <a:spLocks noGrp="1"/>
          </p:cNvSpPr>
          <p:nvPr>
            <p:ph type="body" idx="1"/>
          </p:nvPr>
        </p:nvSpPr>
        <p:spPr/>
        <p:txBody>
          <a:bodyPr>
            <a:normAutofit fontScale="92500" lnSpcReduction="20000"/>
          </a:bodyPr>
          <a:lstStyle/>
          <a:p>
            <a:r>
              <a:rPr lang="en-US" dirty="0" smtClean="0"/>
              <a:t>Blue parking curb blends into the painted parking space</a:t>
            </a:r>
            <a:endParaRPr lang="en-US" dirty="0"/>
          </a:p>
        </p:txBody>
      </p:sp>
      <p:pic>
        <p:nvPicPr>
          <p:cNvPr id="13" name="Content Placeholder 12"/>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57200" y="2632826"/>
            <a:ext cx="4040188" cy="3035386"/>
          </a:xfrm>
          <a:ln w="6350">
            <a:solidFill>
              <a:schemeClr val="tx1"/>
            </a:solidFill>
          </a:ln>
        </p:spPr>
      </p:pic>
      <p:sp>
        <p:nvSpPr>
          <p:cNvPr id="11" name="Text Placeholder 10"/>
          <p:cNvSpPr>
            <a:spLocks noGrp="1"/>
          </p:cNvSpPr>
          <p:nvPr>
            <p:ph type="body" sz="quarter" idx="3"/>
          </p:nvPr>
        </p:nvSpPr>
        <p:spPr/>
        <p:txBody>
          <a:bodyPr>
            <a:normAutofit fontScale="92500" lnSpcReduction="20000"/>
          </a:bodyPr>
          <a:lstStyle/>
          <a:p>
            <a:r>
              <a:rPr lang="en-US" dirty="0" smtClean="0"/>
              <a:t>This contrasting parking curb is easily noticed</a:t>
            </a:r>
            <a:endParaRPr lang="en-US" dirty="0"/>
          </a:p>
        </p:txBody>
      </p:sp>
      <p:pic>
        <p:nvPicPr>
          <p:cNvPr id="14" name="Content Placeholder 13"/>
          <p:cNvPicPr>
            <a:picLocks noGrp="1" noChangeAspect="1"/>
          </p:cNvPicPr>
          <p:nvPr>
            <p:ph sz="quarter" idx="4"/>
          </p:nvPr>
        </p:nvPicPr>
        <p:blipFill rotWithShape="1">
          <a:blip r:embed="rId4">
            <a:extLst>
              <a:ext uri="{28A0092B-C50C-407E-A947-70E740481C1C}">
                <a14:useLocalDpi xmlns:a14="http://schemas.microsoft.com/office/drawing/2010/main" val="0"/>
              </a:ext>
            </a:extLst>
          </a:blip>
          <a:srcRect t="1384" b="2125"/>
          <a:stretch/>
        </p:blipFill>
        <p:spPr>
          <a:xfrm>
            <a:off x="4645025" y="2622885"/>
            <a:ext cx="4041775" cy="3031958"/>
          </a:xfrm>
          <a:ln w="6350">
            <a:solidFill>
              <a:schemeClr val="tx1"/>
            </a:solidFill>
          </a:ln>
        </p:spPr>
      </p:pic>
      <p:cxnSp>
        <p:nvCxnSpPr>
          <p:cNvPr id="3" name="Straight Arrow Connector 2"/>
          <p:cNvCxnSpPr/>
          <p:nvPr/>
        </p:nvCxnSpPr>
        <p:spPr>
          <a:xfrm flipV="1">
            <a:off x="838200" y="4114800"/>
            <a:ext cx="609600" cy="762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10FB5ED3-15B3-4FC4-8D2F-18F8DE8D23E5}" type="slidenum">
              <a:rPr lang="en-US" smtClean="0">
                <a:solidFill>
                  <a:schemeClr val="tx1">
                    <a:lumMod val="75000"/>
                    <a:lumOff val="25000"/>
                  </a:schemeClr>
                </a:solidFill>
              </a:rPr>
              <a:t>11</a:t>
            </a:fld>
            <a:endParaRPr lang="en-US" dirty="0">
              <a:solidFill>
                <a:schemeClr val="tx1">
                  <a:lumMod val="75000"/>
                  <a:lumOff val="25000"/>
                </a:schemeClr>
              </a:solidFill>
            </a:endParaRPr>
          </a:p>
        </p:txBody>
      </p:sp>
    </p:spTree>
    <p:extLst>
      <p:ext uri="{BB962C8B-B14F-4D97-AF65-F5344CB8AC3E}">
        <p14:creationId xmlns:p14="http://schemas.microsoft.com/office/powerpoint/2010/main" val="10740135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Steps Blend in to Floor</a:t>
            </a:r>
            <a:endParaRPr lang="en-US" dirty="0"/>
          </a:p>
        </p:txBody>
      </p:sp>
      <p:sp>
        <p:nvSpPr>
          <p:cNvPr id="3" name="Text Placeholder 2"/>
          <p:cNvSpPr>
            <a:spLocks noGrp="1"/>
          </p:cNvSpPr>
          <p:nvPr>
            <p:ph type="body" idx="1"/>
          </p:nvPr>
        </p:nvSpPr>
        <p:spPr/>
        <p:txBody>
          <a:bodyPr/>
          <a:lstStyle/>
          <a:p>
            <a:r>
              <a:rPr lang="en-US" dirty="0" smtClean="0"/>
              <a:t>Before</a:t>
            </a:r>
            <a:endParaRPr lang="en-US" dirty="0"/>
          </a:p>
        </p:txBody>
      </p:sp>
      <p:pic>
        <p:nvPicPr>
          <p:cNvPr id="7" name="Content Placeholder 6"/>
          <p:cNvPicPr>
            <a:picLocks noGrp="1" noChangeAspect="1"/>
          </p:cNvPicPr>
          <p:nvPr>
            <p:ph sz="half" idx="2"/>
          </p:nvPr>
        </p:nvPicPr>
        <p:blipFill rotWithShape="1">
          <a:blip r:embed="rId3" cstate="print">
            <a:extLst>
              <a:ext uri="{28A0092B-C50C-407E-A947-70E740481C1C}">
                <a14:useLocalDpi xmlns:a14="http://schemas.microsoft.com/office/drawing/2010/main" val="0"/>
              </a:ext>
            </a:extLst>
          </a:blip>
          <a:srcRect l="1911" t="3441" r="1681" b="4208"/>
          <a:stretch/>
        </p:blipFill>
        <p:spPr>
          <a:xfrm>
            <a:off x="534390" y="2695700"/>
            <a:ext cx="3895106" cy="2885704"/>
          </a:xfrm>
          <a:ln w="6350">
            <a:solidFill>
              <a:schemeClr val="tx1"/>
            </a:solidFill>
          </a:ln>
        </p:spPr>
      </p:pic>
      <p:sp>
        <p:nvSpPr>
          <p:cNvPr id="5" name="Text Placeholder 4"/>
          <p:cNvSpPr>
            <a:spLocks noGrp="1"/>
          </p:cNvSpPr>
          <p:nvPr>
            <p:ph type="body" sz="quarter" idx="3"/>
          </p:nvPr>
        </p:nvSpPr>
        <p:spPr/>
        <p:txBody>
          <a:bodyPr/>
          <a:lstStyle/>
          <a:p>
            <a:r>
              <a:rPr lang="en-US" dirty="0" smtClean="0"/>
              <a:t>After</a:t>
            </a:r>
            <a:endParaRPr lang="en-US" dirty="0"/>
          </a:p>
        </p:txBody>
      </p:sp>
      <p:pic>
        <p:nvPicPr>
          <p:cNvPr id="8" name="Content Placeholder 7"/>
          <p:cNvPicPr>
            <a:picLocks noGrp="1" noChangeAspect="1"/>
          </p:cNvPicPr>
          <p:nvPr>
            <p:ph sz="quarter" idx="4"/>
          </p:nvPr>
        </p:nvPicPr>
        <p:blipFill rotWithShape="1">
          <a:blip r:embed="rId4" cstate="print">
            <a:extLst>
              <a:ext uri="{28A0092B-C50C-407E-A947-70E740481C1C}">
                <a14:useLocalDpi xmlns:a14="http://schemas.microsoft.com/office/drawing/2010/main" val="0"/>
              </a:ext>
            </a:extLst>
          </a:blip>
          <a:srcRect t="1774" b="2153"/>
          <a:stretch/>
        </p:blipFill>
        <p:spPr>
          <a:xfrm>
            <a:off x="4645025" y="2707105"/>
            <a:ext cx="4041775" cy="2875548"/>
          </a:xfrm>
          <a:ln w="6350">
            <a:solidFill>
              <a:schemeClr val="tx1"/>
            </a:solidFill>
          </a:ln>
        </p:spPr>
      </p:pic>
      <p:sp>
        <p:nvSpPr>
          <p:cNvPr id="4" name="Slide Number Placeholder 3"/>
          <p:cNvSpPr>
            <a:spLocks noGrp="1"/>
          </p:cNvSpPr>
          <p:nvPr>
            <p:ph type="sldNum" sz="quarter" idx="12"/>
          </p:nvPr>
        </p:nvSpPr>
        <p:spPr/>
        <p:txBody>
          <a:bodyPr/>
          <a:lstStyle/>
          <a:p>
            <a:fld id="{10FB5ED3-15B3-4FC4-8D2F-18F8DE8D23E5}" type="slidenum">
              <a:rPr lang="en-US" smtClean="0">
                <a:solidFill>
                  <a:schemeClr val="tx1">
                    <a:lumMod val="75000"/>
                    <a:lumOff val="25000"/>
                  </a:schemeClr>
                </a:solidFill>
              </a:rPr>
              <a:t>12</a:t>
            </a:fld>
            <a:endParaRPr lang="en-US" dirty="0">
              <a:solidFill>
                <a:schemeClr val="tx1">
                  <a:lumMod val="75000"/>
                  <a:lumOff val="25000"/>
                </a:schemeClr>
              </a:solidFill>
            </a:endParaRPr>
          </a:p>
        </p:txBody>
      </p:sp>
    </p:spTree>
    <p:extLst>
      <p:ext uri="{BB962C8B-B14F-4D97-AF65-F5344CB8AC3E}">
        <p14:creationId xmlns:p14="http://schemas.microsoft.com/office/powerpoint/2010/main" val="8747301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Stairs</a:t>
            </a:r>
            <a:endParaRPr lang="en-US" dirty="0"/>
          </a:p>
        </p:txBody>
      </p:sp>
      <p:sp>
        <p:nvSpPr>
          <p:cNvPr id="3" name="Text Placeholder 2"/>
          <p:cNvSpPr>
            <a:spLocks noGrp="1"/>
          </p:cNvSpPr>
          <p:nvPr>
            <p:ph type="body" idx="1"/>
          </p:nvPr>
        </p:nvSpPr>
        <p:spPr/>
        <p:txBody>
          <a:bodyPr/>
          <a:lstStyle/>
          <a:p>
            <a:r>
              <a:rPr lang="en-US" dirty="0" smtClean="0">
                <a:solidFill>
                  <a:schemeClr val="tx1">
                    <a:lumMod val="75000"/>
                    <a:lumOff val="25000"/>
                  </a:schemeClr>
                </a:solidFill>
              </a:rPr>
              <a:t>Hazards and Prevention</a:t>
            </a:r>
            <a:endParaRPr lang="en-US" dirty="0">
              <a:solidFill>
                <a:schemeClr val="tx1">
                  <a:lumMod val="75000"/>
                  <a:lumOff val="25000"/>
                </a:schemeClr>
              </a:solidFill>
            </a:endParaRPr>
          </a:p>
        </p:txBody>
      </p:sp>
      <p:sp>
        <p:nvSpPr>
          <p:cNvPr id="4" name="Slide Number Placeholder 3"/>
          <p:cNvSpPr>
            <a:spLocks noGrp="1"/>
          </p:cNvSpPr>
          <p:nvPr>
            <p:ph type="sldNum" sz="quarter" idx="12"/>
          </p:nvPr>
        </p:nvSpPr>
        <p:spPr/>
        <p:txBody>
          <a:bodyPr/>
          <a:lstStyle/>
          <a:p>
            <a:fld id="{10FB5ED3-15B3-4FC4-8D2F-18F8DE8D23E5}" type="slidenum">
              <a:rPr lang="en-US" smtClean="0">
                <a:solidFill>
                  <a:schemeClr val="tx1">
                    <a:lumMod val="75000"/>
                    <a:lumOff val="25000"/>
                  </a:schemeClr>
                </a:solidFill>
              </a:rPr>
              <a:t>13</a:t>
            </a:fld>
            <a:endParaRPr lang="en-US" dirty="0">
              <a:solidFill>
                <a:schemeClr val="tx1">
                  <a:lumMod val="75000"/>
                  <a:lumOff val="25000"/>
                </a:schemeClr>
              </a:solidFill>
            </a:endParaRPr>
          </a:p>
        </p:txBody>
      </p:sp>
    </p:spTree>
    <p:extLst>
      <p:ext uri="{BB962C8B-B14F-4D97-AF65-F5344CB8AC3E}">
        <p14:creationId xmlns:p14="http://schemas.microsoft.com/office/powerpoint/2010/main" val="275449073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Using Stairs Safely</a:t>
            </a:r>
            <a:endParaRPr lang="en-US" dirty="0"/>
          </a:p>
        </p:txBody>
      </p:sp>
      <p:sp>
        <p:nvSpPr>
          <p:cNvPr id="8" name="Text Placeholder 7"/>
          <p:cNvSpPr>
            <a:spLocks noGrp="1"/>
          </p:cNvSpPr>
          <p:nvPr>
            <p:ph type="body" idx="1"/>
          </p:nvPr>
        </p:nvSpPr>
        <p:spPr>
          <a:xfrm>
            <a:off x="6324600" y="3505200"/>
            <a:ext cx="1981200" cy="2590800"/>
          </a:xfrm>
        </p:spPr>
        <p:txBody>
          <a:bodyPr anchor="t">
            <a:normAutofit fontScale="92500"/>
          </a:bodyPr>
          <a:lstStyle/>
          <a:p>
            <a:r>
              <a:rPr lang="en-US" dirty="0" smtClean="0"/>
              <a:t>Carrying large loads can make it difficult to see steps, increasing the chance of falling</a:t>
            </a:r>
            <a:endParaRPr lang="en-US" dirty="0"/>
          </a:p>
        </p:txBody>
      </p:sp>
      <p:sp>
        <p:nvSpPr>
          <p:cNvPr id="3" name="Content Placeholder 2"/>
          <p:cNvSpPr>
            <a:spLocks noGrp="1"/>
          </p:cNvSpPr>
          <p:nvPr>
            <p:ph sz="half" idx="2"/>
          </p:nvPr>
        </p:nvSpPr>
        <p:spPr>
          <a:xfrm>
            <a:off x="457200" y="1524000"/>
            <a:ext cx="5638800" cy="4602163"/>
          </a:xfrm>
        </p:spPr>
        <p:txBody>
          <a:bodyPr>
            <a:noAutofit/>
          </a:bodyPr>
          <a:lstStyle/>
          <a:p>
            <a:r>
              <a:rPr lang="en-US" sz="2800" dirty="0" smtClean="0"/>
              <a:t>Slow down going up and down stairs</a:t>
            </a:r>
          </a:p>
          <a:p>
            <a:r>
              <a:rPr lang="en-US" sz="2800" dirty="0" smtClean="0"/>
              <a:t>Ensure good footing on each step</a:t>
            </a:r>
          </a:p>
          <a:p>
            <a:r>
              <a:rPr lang="en-US" sz="2800" dirty="0" smtClean="0"/>
              <a:t>Use railings to help maintain balance</a:t>
            </a:r>
          </a:p>
          <a:p>
            <a:r>
              <a:rPr lang="en-US" sz="2800" dirty="0" smtClean="0"/>
              <a:t>Keep eyes on the path</a:t>
            </a:r>
          </a:p>
          <a:p>
            <a:r>
              <a:rPr lang="en-US" sz="2800" dirty="0" smtClean="0"/>
              <a:t>Do not carry items that obstruct the view of steps</a:t>
            </a:r>
          </a:p>
        </p:txBody>
      </p:sp>
      <p:pic>
        <p:nvPicPr>
          <p:cNvPr id="10" name="Content Placeholder 9"/>
          <p:cNvPicPr>
            <a:picLocks noGrp="1" noChangeAspect="1"/>
          </p:cNvPicPr>
          <p:nvPr>
            <p:ph sz="quarter" idx="4"/>
          </p:nvPr>
        </p:nvPicPr>
        <p:blipFill>
          <a:blip r:embed="rId3" cstate="print">
            <a:extLst>
              <a:ext uri="{28A0092B-C50C-407E-A947-70E740481C1C}">
                <a14:useLocalDpi xmlns:a14="http://schemas.microsoft.com/office/drawing/2010/main" val="0"/>
              </a:ext>
            </a:extLst>
          </a:blip>
          <a:stretch>
            <a:fillRect/>
          </a:stretch>
        </p:blipFill>
        <p:spPr>
          <a:xfrm>
            <a:off x="6400800" y="1524000"/>
            <a:ext cx="1828800" cy="1828800"/>
          </a:xfrm>
          <a:ln w="6350">
            <a:solidFill>
              <a:schemeClr val="tx1"/>
            </a:solidFill>
          </a:ln>
        </p:spPr>
      </p:pic>
      <p:sp>
        <p:nvSpPr>
          <p:cNvPr id="4" name="Slide Number Placeholder 3"/>
          <p:cNvSpPr>
            <a:spLocks noGrp="1"/>
          </p:cNvSpPr>
          <p:nvPr>
            <p:ph type="sldNum" sz="quarter" idx="12"/>
          </p:nvPr>
        </p:nvSpPr>
        <p:spPr/>
        <p:txBody>
          <a:bodyPr/>
          <a:lstStyle/>
          <a:p>
            <a:fld id="{10FB5ED3-15B3-4FC4-8D2F-18F8DE8D23E5}" type="slidenum">
              <a:rPr lang="en-US" smtClean="0">
                <a:solidFill>
                  <a:schemeClr val="tx1">
                    <a:lumMod val="75000"/>
                    <a:lumOff val="25000"/>
                  </a:schemeClr>
                </a:solidFill>
              </a:rPr>
              <a:t>14</a:t>
            </a:fld>
            <a:endParaRPr lang="en-US" dirty="0">
              <a:solidFill>
                <a:schemeClr val="tx1">
                  <a:lumMod val="75000"/>
                  <a:lumOff val="25000"/>
                </a:schemeClr>
              </a:solidFill>
            </a:endParaRPr>
          </a:p>
        </p:txBody>
      </p:sp>
    </p:spTree>
    <p:extLst>
      <p:ext uri="{BB962C8B-B14F-4D97-AF65-F5344CB8AC3E}">
        <p14:creationId xmlns:p14="http://schemas.microsoft.com/office/powerpoint/2010/main" val="181166387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Stair Maintenance</a:t>
            </a:r>
            <a:endParaRPr lang="en-US" dirty="0"/>
          </a:p>
        </p:txBody>
      </p:sp>
      <p:sp>
        <p:nvSpPr>
          <p:cNvPr id="20" name="Content Placeholder 19"/>
          <p:cNvSpPr>
            <a:spLocks noGrp="1"/>
          </p:cNvSpPr>
          <p:nvPr>
            <p:ph sz="half" idx="1"/>
          </p:nvPr>
        </p:nvSpPr>
        <p:spPr>
          <a:xfrm>
            <a:off x="457200" y="3581400"/>
            <a:ext cx="4038600" cy="2544763"/>
          </a:xfrm>
        </p:spPr>
        <p:txBody>
          <a:bodyPr/>
          <a:lstStyle/>
          <a:p>
            <a:r>
              <a:rPr lang="en-US" dirty="0" smtClean="0"/>
              <a:t>Keep stairs clear of clutter. Items on steps can become a tripping hazard.</a:t>
            </a:r>
            <a:endParaRPr lang="en-US" dirty="0"/>
          </a:p>
        </p:txBody>
      </p:sp>
      <p:sp>
        <p:nvSpPr>
          <p:cNvPr id="21" name="Content Placeholder 20"/>
          <p:cNvSpPr>
            <a:spLocks noGrp="1"/>
          </p:cNvSpPr>
          <p:nvPr>
            <p:ph sz="half" idx="2"/>
          </p:nvPr>
        </p:nvSpPr>
        <p:spPr>
          <a:xfrm>
            <a:off x="4648200" y="3581400"/>
            <a:ext cx="4038600" cy="2542032"/>
          </a:xfrm>
        </p:spPr>
        <p:txBody>
          <a:bodyPr/>
          <a:lstStyle/>
          <a:p>
            <a:r>
              <a:rPr lang="en-US" dirty="0" smtClean="0"/>
              <a:t>Replace worn traction tape as it wears out</a:t>
            </a:r>
            <a:endParaRPr lang="en-US" dirty="0"/>
          </a:p>
        </p:txBody>
      </p:sp>
      <p:pic>
        <p:nvPicPr>
          <p:cNvPr id="24" name="Picture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00200" y="1596189"/>
            <a:ext cx="1828800" cy="1828800"/>
          </a:xfrm>
          <a:prstGeom prst="rect">
            <a:avLst/>
          </a:prstGeom>
          <a:ln w="6350">
            <a:solidFill>
              <a:schemeClr val="tx1"/>
            </a:solidFill>
          </a:ln>
        </p:spPr>
      </p:pic>
      <p:pic>
        <p:nvPicPr>
          <p:cNvPr id="25" name="Picture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15000" y="1596189"/>
            <a:ext cx="1828800" cy="1828800"/>
          </a:xfrm>
          <a:prstGeom prst="rect">
            <a:avLst/>
          </a:prstGeom>
          <a:ln w="6350">
            <a:solidFill>
              <a:schemeClr val="tx1"/>
            </a:solidFill>
          </a:ln>
        </p:spPr>
      </p:pic>
      <p:sp>
        <p:nvSpPr>
          <p:cNvPr id="2" name="Slide Number Placeholder 1"/>
          <p:cNvSpPr>
            <a:spLocks noGrp="1"/>
          </p:cNvSpPr>
          <p:nvPr>
            <p:ph type="sldNum" sz="quarter" idx="12"/>
          </p:nvPr>
        </p:nvSpPr>
        <p:spPr/>
        <p:txBody>
          <a:bodyPr/>
          <a:lstStyle/>
          <a:p>
            <a:fld id="{10FB5ED3-15B3-4FC4-8D2F-18F8DE8D23E5}" type="slidenum">
              <a:rPr lang="en-US" smtClean="0">
                <a:solidFill>
                  <a:schemeClr val="tx1">
                    <a:lumMod val="75000"/>
                    <a:lumOff val="25000"/>
                  </a:schemeClr>
                </a:solidFill>
              </a:rPr>
              <a:t>15</a:t>
            </a:fld>
            <a:endParaRPr lang="en-US" dirty="0">
              <a:solidFill>
                <a:schemeClr val="tx1">
                  <a:lumMod val="75000"/>
                  <a:lumOff val="25000"/>
                </a:schemeClr>
              </a:solidFill>
            </a:endParaRPr>
          </a:p>
        </p:txBody>
      </p:sp>
    </p:spTree>
    <p:extLst>
      <p:ext uri="{BB962C8B-B14F-4D97-AF65-F5344CB8AC3E}">
        <p14:creationId xmlns:p14="http://schemas.microsoft.com/office/powerpoint/2010/main" val="55293431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Office</a:t>
            </a:r>
            <a:endParaRPr lang="en-US" dirty="0"/>
          </a:p>
        </p:txBody>
      </p:sp>
      <p:sp>
        <p:nvSpPr>
          <p:cNvPr id="3" name="Text Placeholder 2"/>
          <p:cNvSpPr>
            <a:spLocks noGrp="1"/>
          </p:cNvSpPr>
          <p:nvPr>
            <p:ph type="body" idx="1"/>
          </p:nvPr>
        </p:nvSpPr>
        <p:spPr/>
        <p:txBody>
          <a:bodyPr/>
          <a:lstStyle/>
          <a:p>
            <a:r>
              <a:rPr lang="en-US" dirty="0" smtClean="0">
                <a:solidFill>
                  <a:schemeClr val="tx1">
                    <a:lumMod val="75000"/>
                    <a:lumOff val="25000"/>
                  </a:schemeClr>
                </a:solidFill>
              </a:rPr>
              <a:t>Hazards and Prevention</a:t>
            </a:r>
            <a:endParaRPr lang="en-US" dirty="0">
              <a:solidFill>
                <a:schemeClr val="tx1">
                  <a:lumMod val="75000"/>
                  <a:lumOff val="25000"/>
                </a:schemeClr>
              </a:solidFill>
            </a:endParaRPr>
          </a:p>
        </p:txBody>
      </p:sp>
      <p:sp>
        <p:nvSpPr>
          <p:cNvPr id="4" name="Slide Number Placeholder 3"/>
          <p:cNvSpPr>
            <a:spLocks noGrp="1"/>
          </p:cNvSpPr>
          <p:nvPr>
            <p:ph type="sldNum" sz="quarter" idx="12"/>
          </p:nvPr>
        </p:nvSpPr>
        <p:spPr/>
        <p:txBody>
          <a:bodyPr/>
          <a:lstStyle/>
          <a:p>
            <a:fld id="{10FB5ED3-15B3-4FC4-8D2F-18F8DE8D23E5}" type="slidenum">
              <a:rPr lang="en-US" smtClean="0">
                <a:solidFill>
                  <a:schemeClr val="tx1">
                    <a:lumMod val="75000"/>
                    <a:lumOff val="25000"/>
                  </a:schemeClr>
                </a:solidFill>
              </a:rPr>
              <a:t>16</a:t>
            </a:fld>
            <a:endParaRPr lang="en-US" dirty="0">
              <a:solidFill>
                <a:schemeClr val="tx1">
                  <a:lumMod val="75000"/>
                  <a:lumOff val="25000"/>
                </a:schemeClr>
              </a:solidFill>
            </a:endParaRPr>
          </a:p>
        </p:txBody>
      </p:sp>
    </p:spTree>
    <p:extLst>
      <p:ext uri="{BB962C8B-B14F-4D97-AF65-F5344CB8AC3E}">
        <p14:creationId xmlns:p14="http://schemas.microsoft.com/office/powerpoint/2010/main" val="67401340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248400" cy="1143000"/>
          </a:xfrm>
        </p:spPr>
        <p:txBody>
          <a:bodyPr>
            <a:normAutofit fontScale="90000"/>
          </a:bodyPr>
          <a:lstStyle/>
          <a:p>
            <a:r>
              <a:rPr lang="en-US" dirty="0" smtClean="0"/>
              <a:t>Recognize Hazards, </a:t>
            </a:r>
            <a:br>
              <a:rPr lang="en-US" dirty="0" smtClean="0"/>
            </a:br>
            <a:r>
              <a:rPr lang="en-US" dirty="0" smtClean="0"/>
              <a:t>Take Action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296872332"/>
              </p:ext>
            </p:extLst>
          </p:nvPr>
        </p:nvGraphicFramePr>
        <p:xfrm>
          <a:off x="457200" y="1600200"/>
          <a:ext cx="6172200" cy="4648200"/>
        </p:xfrm>
        <a:graphic>
          <a:graphicData uri="http://schemas.openxmlformats.org/drawingml/2006/table">
            <a:tbl>
              <a:tblPr firstRow="1" bandRow="1">
                <a:tableStyleId>{073A0DAA-6AF3-43AB-8588-CEC1D06C72B9}</a:tableStyleId>
              </a:tblPr>
              <a:tblGrid>
                <a:gridCol w="2333393">
                  <a:extLst>
                    <a:ext uri="{9D8B030D-6E8A-4147-A177-3AD203B41FA5}">
                      <a16:colId xmlns:a16="http://schemas.microsoft.com/office/drawing/2014/main" val="20000"/>
                    </a:ext>
                  </a:extLst>
                </a:gridCol>
                <a:gridCol w="3838807">
                  <a:extLst>
                    <a:ext uri="{9D8B030D-6E8A-4147-A177-3AD203B41FA5}">
                      <a16:colId xmlns:a16="http://schemas.microsoft.com/office/drawing/2014/main" val="20001"/>
                    </a:ext>
                  </a:extLst>
                </a:gridCol>
              </a:tblGrid>
              <a:tr h="902092">
                <a:tc>
                  <a:txBody>
                    <a:bodyPr/>
                    <a:lstStyle/>
                    <a:p>
                      <a:r>
                        <a:rPr lang="en-US" dirty="0" smtClean="0"/>
                        <a:t>Common Hazards/Unsafe Behaviors</a:t>
                      </a:r>
                      <a:endParaRPr lang="en-US"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r>
                        <a:rPr lang="en-US" dirty="0" smtClean="0"/>
                        <a:t>Smart Choices</a:t>
                      </a:r>
                      <a:endParaRPr lang="en-US" dirty="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0"/>
                  </a:ext>
                </a:extLst>
              </a:tr>
              <a:tr h="1172720">
                <a:tc>
                  <a:txBody>
                    <a:bodyPr/>
                    <a:lstStyle/>
                    <a:p>
                      <a:pPr rtl="0"/>
                      <a:r>
                        <a:rPr lang="en-US" sz="1800" b="0" i="0" u="none" strike="noStrike" kern="1200" baseline="0" dirty="0" smtClean="0">
                          <a:solidFill>
                            <a:schemeClr val="dk1"/>
                          </a:solidFill>
                          <a:latin typeface="+mn-lt"/>
                          <a:ea typeface="+mn-ea"/>
                          <a:cs typeface="+mn-cs"/>
                        </a:rPr>
                        <a:t>Power cords that cross pathways or dangle under desks</a:t>
                      </a:r>
                    </a:p>
                  </a:txBody>
                  <a:tcPr>
                    <a:lnL w="12700" cap="flat" cmpd="sng" algn="ctr">
                      <a:solidFill>
                        <a:schemeClr val="tx1"/>
                      </a:solidFill>
                      <a:prstDash val="solid"/>
                      <a:round/>
                      <a:headEnd type="none" w="med" len="med"/>
                      <a:tailEnd type="none" w="med" len="med"/>
                    </a:ln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kern="1200" baseline="0" dirty="0" smtClean="0">
                          <a:solidFill>
                            <a:schemeClr val="dk1"/>
                          </a:solidFill>
                          <a:latin typeface="+mn-lt"/>
                          <a:ea typeface="+mn-ea"/>
                          <a:cs typeface="+mn-cs"/>
                        </a:rPr>
                        <a:t>Secure power cords out of the way to avoid crossing walkways or dangling from desks. Cover cords with a bridge when they must cross pathways.</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0001"/>
                  </a:ext>
                </a:extLst>
              </a:tr>
              <a:tr h="63146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Wrinkled, curled or uneven rugs</a:t>
                      </a:r>
                    </a:p>
                  </a:txBody>
                  <a:tcPr>
                    <a:lnL w="12700" cap="flat" cmpd="sng" algn="ctr">
                      <a:solidFill>
                        <a:schemeClr val="tx1"/>
                      </a:solidFill>
                      <a:prstDash val="solid"/>
                      <a:round/>
                      <a:headEnd type="none" w="med" len="med"/>
                      <a:tailEnd type="none" w="med" len="med"/>
                    </a:ln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Flatten rugs. Inform maintenance staff of the problem as needed.</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0002"/>
                  </a:ext>
                </a:extLst>
              </a:tr>
              <a:tr h="117272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Transitions from one type of surface to another (e.g., carpet to tile)</a:t>
                      </a:r>
                    </a:p>
                  </a:txBody>
                  <a:tcPr>
                    <a:lnL w="12700" cap="flat" cmpd="sng" algn="ctr">
                      <a:solidFill>
                        <a:schemeClr val="tx1"/>
                      </a:solidFill>
                      <a:prstDash val="solid"/>
                      <a:round/>
                      <a:headEnd type="none" w="med" len="med"/>
                      <a:tailEnd type="none" w="med" len="med"/>
                    </a:lnL>
                  </a:tcPr>
                </a:tc>
                <a:tc>
                  <a:txBody>
                    <a:bodyPr/>
                    <a:lstStyle/>
                    <a:p>
                      <a:r>
                        <a:rPr lang="en-US" dirty="0" smtClean="0"/>
                        <a:t>Be alert to changes in surface types and watch where you place your feet.	</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0003"/>
                  </a:ext>
                </a:extLst>
              </a:tr>
              <a:tr h="7162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Open drawers</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Close drawers as soon as you are done using them.</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58000" y="2362200"/>
            <a:ext cx="1828800" cy="1828800"/>
          </a:xfrm>
          <a:prstGeom prst="rect">
            <a:avLst/>
          </a:prstGeom>
          <a:ln w="6350">
            <a:solidFill>
              <a:schemeClr val="tx1"/>
            </a:solidFill>
          </a:ln>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33937" y="304800"/>
            <a:ext cx="1828800" cy="1828800"/>
          </a:xfrm>
          <a:prstGeom prst="rect">
            <a:avLst/>
          </a:prstGeom>
          <a:ln w="6350">
            <a:solidFill>
              <a:schemeClr val="tx1"/>
            </a:solidFill>
          </a:ln>
        </p:spPr>
      </p:pic>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58000" y="4419600"/>
            <a:ext cx="1828800" cy="1828800"/>
          </a:xfrm>
          <a:prstGeom prst="rect">
            <a:avLst/>
          </a:prstGeom>
          <a:ln w="6350">
            <a:solidFill>
              <a:schemeClr val="tx1"/>
            </a:solidFill>
          </a:ln>
        </p:spPr>
      </p:pic>
      <p:sp>
        <p:nvSpPr>
          <p:cNvPr id="3" name="Slide Number Placeholder 2"/>
          <p:cNvSpPr>
            <a:spLocks noGrp="1"/>
          </p:cNvSpPr>
          <p:nvPr>
            <p:ph type="sldNum" sz="quarter" idx="12"/>
          </p:nvPr>
        </p:nvSpPr>
        <p:spPr/>
        <p:txBody>
          <a:bodyPr/>
          <a:lstStyle/>
          <a:p>
            <a:fld id="{10FB5ED3-15B3-4FC4-8D2F-18F8DE8D23E5}" type="slidenum">
              <a:rPr lang="en-US" smtClean="0">
                <a:solidFill>
                  <a:schemeClr val="tx1">
                    <a:lumMod val="75000"/>
                    <a:lumOff val="25000"/>
                  </a:schemeClr>
                </a:solidFill>
              </a:rPr>
              <a:t>17</a:t>
            </a:fld>
            <a:endParaRPr lang="en-US" dirty="0">
              <a:solidFill>
                <a:schemeClr val="tx1">
                  <a:lumMod val="75000"/>
                  <a:lumOff val="25000"/>
                </a:schemeClr>
              </a:solidFill>
            </a:endParaRPr>
          </a:p>
        </p:txBody>
      </p:sp>
    </p:spTree>
    <p:extLst>
      <p:ext uri="{BB962C8B-B14F-4D97-AF65-F5344CB8AC3E}">
        <p14:creationId xmlns:p14="http://schemas.microsoft.com/office/powerpoint/2010/main" val="357533203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Wet floors</a:t>
            </a:r>
            <a:endParaRPr lang="en-US" dirty="0"/>
          </a:p>
        </p:txBody>
      </p:sp>
      <p:sp>
        <p:nvSpPr>
          <p:cNvPr id="3" name="Text Placeholder 2"/>
          <p:cNvSpPr>
            <a:spLocks noGrp="1"/>
          </p:cNvSpPr>
          <p:nvPr>
            <p:ph type="body" idx="1"/>
          </p:nvPr>
        </p:nvSpPr>
        <p:spPr/>
        <p:txBody>
          <a:bodyPr/>
          <a:lstStyle/>
          <a:p>
            <a:r>
              <a:rPr lang="en-US" dirty="0" smtClean="0">
                <a:solidFill>
                  <a:schemeClr val="tx1">
                    <a:lumMod val="75000"/>
                    <a:lumOff val="25000"/>
                  </a:schemeClr>
                </a:solidFill>
              </a:rPr>
              <a:t>Hazards and Prevention</a:t>
            </a:r>
            <a:endParaRPr lang="en-US" dirty="0">
              <a:solidFill>
                <a:schemeClr val="tx1">
                  <a:lumMod val="75000"/>
                  <a:lumOff val="25000"/>
                </a:schemeClr>
              </a:solidFill>
            </a:endParaRPr>
          </a:p>
        </p:txBody>
      </p:sp>
      <p:sp>
        <p:nvSpPr>
          <p:cNvPr id="4" name="Slide Number Placeholder 3"/>
          <p:cNvSpPr>
            <a:spLocks noGrp="1"/>
          </p:cNvSpPr>
          <p:nvPr>
            <p:ph type="sldNum" sz="quarter" idx="12"/>
          </p:nvPr>
        </p:nvSpPr>
        <p:spPr/>
        <p:txBody>
          <a:bodyPr/>
          <a:lstStyle/>
          <a:p>
            <a:fld id="{10FB5ED3-15B3-4FC4-8D2F-18F8DE8D23E5}" type="slidenum">
              <a:rPr lang="en-US" smtClean="0">
                <a:solidFill>
                  <a:schemeClr val="tx1">
                    <a:lumMod val="75000"/>
                    <a:lumOff val="25000"/>
                  </a:schemeClr>
                </a:solidFill>
              </a:rPr>
              <a:t>18</a:t>
            </a:fld>
            <a:endParaRPr lang="en-US" dirty="0">
              <a:solidFill>
                <a:schemeClr val="tx1">
                  <a:lumMod val="75000"/>
                  <a:lumOff val="25000"/>
                </a:schemeClr>
              </a:solidFill>
            </a:endParaRPr>
          </a:p>
        </p:txBody>
      </p:sp>
    </p:spTree>
    <p:extLst>
      <p:ext uri="{BB962C8B-B14F-4D97-AF65-F5344CB8AC3E}">
        <p14:creationId xmlns:p14="http://schemas.microsoft.com/office/powerpoint/2010/main" val="415934122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Wet Floors in the Workplace</a:t>
            </a:r>
            <a:endParaRPr lang="en-US" dirty="0"/>
          </a:p>
        </p:txBody>
      </p:sp>
      <p:sp>
        <p:nvSpPr>
          <p:cNvPr id="3" name="Content Placeholder 2"/>
          <p:cNvSpPr>
            <a:spLocks noGrp="1"/>
          </p:cNvSpPr>
          <p:nvPr>
            <p:ph idx="1"/>
          </p:nvPr>
        </p:nvSpPr>
        <p:spPr/>
        <p:txBody>
          <a:bodyPr/>
          <a:lstStyle/>
          <a:p>
            <a:r>
              <a:rPr lang="en-US" dirty="0" smtClean="0"/>
              <a:t>Leaking roof or plumbing</a:t>
            </a:r>
          </a:p>
          <a:p>
            <a:r>
              <a:rPr lang="en-US" dirty="0" smtClean="0"/>
              <a:t>Melting snow or ice carried in by footwear</a:t>
            </a:r>
          </a:p>
          <a:p>
            <a:r>
              <a:rPr lang="en-US" dirty="0" smtClean="0"/>
              <a:t>Housekeeping duties such as mopping or washing</a:t>
            </a:r>
          </a:p>
          <a:p>
            <a:r>
              <a:rPr lang="en-US" dirty="0" smtClean="0"/>
              <a:t>Spilling of employees’ drinks and lunches</a:t>
            </a:r>
          </a:p>
          <a:p>
            <a:r>
              <a:rPr lang="en-US" dirty="0" smtClean="0"/>
              <a:t>Splashing from sinks and drinking fountains</a:t>
            </a:r>
            <a:endParaRPr lang="en-US" dirty="0"/>
          </a:p>
        </p:txBody>
      </p:sp>
      <p:sp>
        <p:nvSpPr>
          <p:cNvPr id="4" name="Slide Number Placeholder 3"/>
          <p:cNvSpPr>
            <a:spLocks noGrp="1"/>
          </p:cNvSpPr>
          <p:nvPr>
            <p:ph type="sldNum" sz="quarter" idx="12"/>
          </p:nvPr>
        </p:nvSpPr>
        <p:spPr/>
        <p:txBody>
          <a:bodyPr/>
          <a:lstStyle/>
          <a:p>
            <a:fld id="{10FB5ED3-15B3-4FC4-8D2F-18F8DE8D23E5}" type="slidenum">
              <a:rPr lang="en-US" smtClean="0">
                <a:solidFill>
                  <a:schemeClr val="tx1">
                    <a:lumMod val="75000"/>
                    <a:lumOff val="25000"/>
                  </a:schemeClr>
                </a:solidFill>
              </a:rPr>
              <a:t>19</a:t>
            </a:fld>
            <a:endParaRPr lang="en-US" dirty="0">
              <a:solidFill>
                <a:schemeClr val="tx1">
                  <a:lumMod val="75000"/>
                  <a:lumOff val="25000"/>
                </a:schemeClr>
              </a:solidFill>
            </a:endParaRPr>
          </a:p>
        </p:txBody>
      </p:sp>
    </p:spTree>
    <p:extLst>
      <p:ext uri="{BB962C8B-B14F-4D97-AF65-F5344CB8AC3E}">
        <p14:creationId xmlns:p14="http://schemas.microsoft.com/office/powerpoint/2010/main" val="36482828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Employee Slips, Trips and Falls</a:t>
            </a:r>
            <a:endParaRPr lang="en-US" dirty="0"/>
          </a:p>
        </p:txBody>
      </p:sp>
      <p:sp>
        <p:nvSpPr>
          <p:cNvPr id="3" name="Content Placeholder 2"/>
          <p:cNvSpPr>
            <a:spLocks noGrp="1"/>
          </p:cNvSpPr>
          <p:nvPr>
            <p:ph sz="half" idx="1"/>
          </p:nvPr>
        </p:nvSpPr>
        <p:spPr/>
        <p:txBody>
          <a:bodyPr>
            <a:normAutofit fontScale="92500"/>
          </a:bodyPr>
          <a:lstStyle/>
          <a:p>
            <a:pPr marL="0" indent="0">
              <a:buNone/>
            </a:pPr>
            <a:r>
              <a:rPr lang="en-US" dirty="0" smtClean="0"/>
              <a:t>U.S.:</a:t>
            </a:r>
          </a:p>
          <a:p>
            <a:r>
              <a:rPr lang="en-US" dirty="0" smtClean="0"/>
              <a:t>25.3% of nonfatal workplace injuries are due to slips, trips and falls</a:t>
            </a:r>
          </a:p>
          <a:p>
            <a:r>
              <a:rPr lang="en-US" dirty="0" smtClean="0"/>
              <a:t>14% of fatal workplace injuries are due to slips, trips and falls</a:t>
            </a:r>
          </a:p>
          <a:p>
            <a:r>
              <a:rPr lang="en-US" dirty="0" smtClean="0"/>
              <a:t>The primary cause of lost workdays is slips and falls</a:t>
            </a:r>
          </a:p>
        </p:txBody>
      </p:sp>
      <p:sp>
        <p:nvSpPr>
          <p:cNvPr id="4" name="Content Placeholder 3"/>
          <p:cNvSpPr>
            <a:spLocks noGrp="1"/>
          </p:cNvSpPr>
          <p:nvPr>
            <p:ph sz="half" idx="2"/>
          </p:nvPr>
        </p:nvSpPr>
        <p:spPr/>
        <p:txBody>
          <a:bodyPr>
            <a:normAutofit fontScale="92500"/>
          </a:bodyPr>
          <a:lstStyle/>
          <a:p>
            <a:pPr marL="0" indent="0">
              <a:buNone/>
            </a:pPr>
            <a:r>
              <a:rPr lang="en-US" dirty="0"/>
              <a:t>MCIT:</a:t>
            </a:r>
          </a:p>
          <a:p>
            <a:r>
              <a:rPr lang="en-US" dirty="0"/>
              <a:t>Slips and falls account for 25% of reported workers’ compensation claims (both numbers and costs)</a:t>
            </a:r>
          </a:p>
          <a:p>
            <a:r>
              <a:rPr lang="en-US" dirty="0" smtClean="0"/>
              <a:t>Members report 600 employee </a:t>
            </a:r>
            <a:r>
              <a:rPr lang="en-US" dirty="0"/>
              <a:t>slip and fall injuries </a:t>
            </a:r>
            <a:r>
              <a:rPr lang="en-US" dirty="0" smtClean="0"/>
              <a:t>annually</a:t>
            </a:r>
          </a:p>
          <a:p>
            <a:r>
              <a:rPr lang="en-US" dirty="0" smtClean="0"/>
              <a:t>These claims average </a:t>
            </a:r>
            <a:br>
              <a:rPr lang="en-US" dirty="0" smtClean="0"/>
            </a:br>
            <a:r>
              <a:rPr lang="en-US" dirty="0" smtClean="0"/>
              <a:t>$2 million annually</a:t>
            </a:r>
            <a:endParaRPr lang="en-US" dirty="0"/>
          </a:p>
        </p:txBody>
      </p:sp>
      <p:sp>
        <p:nvSpPr>
          <p:cNvPr id="5" name="Slide Number Placeholder 4"/>
          <p:cNvSpPr>
            <a:spLocks noGrp="1"/>
          </p:cNvSpPr>
          <p:nvPr>
            <p:ph type="sldNum" sz="quarter" idx="12"/>
          </p:nvPr>
        </p:nvSpPr>
        <p:spPr/>
        <p:txBody>
          <a:bodyPr/>
          <a:lstStyle/>
          <a:p>
            <a:fld id="{10FB5ED3-15B3-4FC4-8D2F-18F8DE8D23E5}" type="slidenum">
              <a:rPr lang="en-US" smtClean="0">
                <a:solidFill>
                  <a:schemeClr val="tx1">
                    <a:lumMod val="75000"/>
                    <a:lumOff val="25000"/>
                  </a:schemeClr>
                </a:solidFill>
              </a:rPr>
              <a:t>2</a:t>
            </a:fld>
            <a:endParaRPr lang="en-US" dirty="0">
              <a:solidFill>
                <a:schemeClr val="tx1">
                  <a:lumMod val="75000"/>
                  <a:lumOff val="25000"/>
                </a:schemeClr>
              </a:solidFill>
            </a:endParaRPr>
          </a:p>
        </p:txBody>
      </p:sp>
    </p:spTree>
    <p:extLst>
      <p:ext uri="{BB962C8B-B14F-4D97-AF65-F5344CB8AC3E}">
        <p14:creationId xmlns:p14="http://schemas.microsoft.com/office/powerpoint/2010/main" val="243066565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0" y="274638"/>
            <a:ext cx="6477000" cy="1401762"/>
          </a:xfrm>
        </p:spPr>
        <p:txBody>
          <a:bodyPr>
            <a:normAutofit fontScale="90000"/>
          </a:bodyPr>
          <a:lstStyle/>
          <a:p>
            <a:r>
              <a:rPr lang="en-US" dirty="0" smtClean="0"/>
              <a:t>Reduce, Eliminate Wet Floors</a:t>
            </a:r>
            <a:endParaRPr lang="en-US" dirty="0"/>
          </a:p>
        </p:txBody>
      </p:sp>
      <p:sp>
        <p:nvSpPr>
          <p:cNvPr id="3" name="Content Placeholder 2"/>
          <p:cNvSpPr>
            <a:spLocks noGrp="1"/>
          </p:cNvSpPr>
          <p:nvPr>
            <p:ph sz="half" idx="1"/>
          </p:nvPr>
        </p:nvSpPr>
        <p:spPr>
          <a:xfrm>
            <a:off x="457200" y="1905000"/>
            <a:ext cx="4038600" cy="4221163"/>
          </a:xfrm>
        </p:spPr>
        <p:txBody>
          <a:bodyPr>
            <a:normAutofit lnSpcReduction="10000"/>
          </a:bodyPr>
          <a:lstStyle/>
          <a:p>
            <a:r>
              <a:rPr lang="en-US" dirty="0" smtClean="0"/>
              <a:t>Immediately mop up excess moisture or spills</a:t>
            </a:r>
          </a:p>
          <a:p>
            <a:r>
              <a:rPr lang="en-US" dirty="0" smtClean="0"/>
              <a:t>Place warning signs in walkways when floors are wet</a:t>
            </a:r>
          </a:p>
          <a:p>
            <a:r>
              <a:rPr lang="en-US" dirty="0" smtClean="0"/>
              <a:t>Fix leaks immediately</a:t>
            </a:r>
          </a:p>
          <a:p>
            <a:r>
              <a:rPr lang="en-US" dirty="0" smtClean="0"/>
              <a:t>Place carpets at building entrances and change them as they become saturated</a:t>
            </a:r>
          </a:p>
        </p:txBody>
      </p:sp>
      <p:sp>
        <p:nvSpPr>
          <p:cNvPr id="4" name="Content Placeholder 3"/>
          <p:cNvSpPr>
            <a:spLocks noGrp="1"/>
          </p:cNvSpPr>
          <p:nvPr>
            <p:ph sz="half" idx="2"/>
          </p:nvPr>
        </p:nvSpPr>
        <p:spPr>
          <a:xfrm>
            <a:off x="4648200" y="1905000"/>
            <a:ext cx="4038600" cy="4221163"/>
          </a:xfrm>
        </p:spPr>
        <p:txBody>
          <a:bodyPr>
            <a:normAutofit lnSpcReduction="10000"/>
          </a:bodyPr>
          <a:lstStyle/>
          <a:p>
            <a:r>
              <a:rPr lang="en-US" dirty="0" smtClean="0"/>
              <a:t>Use slip-resistant mats in front of sinks, dishwashers, washing machines</a:t>
            </a:r>
          </a:p>
          <a:p>
            <a:r>
              <a:rPr lang="en-US" dirty="0" smtClean="0"/>
              <a:t>Take time when walking in areas that are generally wet</a:t>
            </a:r>
          </a:p>
          <a:p>
            <a:r>
              <a:rPr lang="en-US" dirty="0" smtClean="0"/>
              <a:t>Take corrective action immediately or report problems when found</a:t>
            </a:r>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 y="304800"/>
            <a:ext cx="1371600" cy="1371600"/>
          </a:xfrm>
          <a:prstGeom prst="rect">
            <a:avLst/>
          </a:prstGeom>
          <a:ln w="6350">
            <a:solidFill>
              <a:schemeClr val="tx1"/>
            </a:solidFill>
          </a:ln>
        </p:spPr>
      </p:pic>
      <p:sp>
        <p:nvSpPr>
          <p:cNvPr id="6" name="Slide Number Placeholder 5"/>
          <p:cNvSpPr>
            <a:spLocks noGrp="1"/>
          </p:cNvSpPr>
          <p:nvPr>
            <p:ph type="sldNum" sz="quarter" idx="12"/>
          </p:nvPr>
        </p:nvSpPr>
        <p:spPr/>
        <p:txBody>
          <a:bodyPr/>
          <a:lstStyle/>
          <a:p>
            <a:fld id="{10FB5ED3-15B3-4FC4-8D2F-18F8DE8D23E5}" type="slidenum">
              <a:rPr lang="en-US" smtClean="0">
                <a:solidFill>
                  <a:schemeClr val="tx1">
                    <a:lumMod val="75000"/>
                    <a:lumOff val="25000"/>
                  </a:schemeClr>
                </a:solidFill>
              </a:rPr>
              <a:t>20</a:t>
            </a:fld>
            <a:endParaRPr lang="en-US" dirty="0">
              <a:solidFill>
                <a:schemeClr val="tx1">
                  <a:lumMod val="75000"/>
                  <a:lumOff val="25000"/>
                </a:schemeClr>
              </a:solidFill>
            </a:endParaRPr>
          </a:p>
        </p:txBody>
      </p:sp>
    </p:spTree>
    <p:extLst>
      <p:ext uri="{BB962C8B-B14F-4D97-AF65-F5344CB8AC3E}">
        <p14:creationId xmlns:p14="http://schemas.microsoft.com/office/powerpoint/2010/main" val="85615104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Vehicles and Equipment</a:t>
            </a:r>
            <a:endParaRPr lang="en-US" dirty="0"/>
          </a:p>
        </p:txBody>
      </p:sp>
      <p:sp>
        <p:nvSpPr>
          <p:cNvPr id="3" name="Text Placeholder 2"/>
          <p:cNvSpPr>
            <a:spLocks noGrp="1"/>
          </p:cNvSpPr>
          <p:nvPr>
            <p:ph type="body" idx="1"/>
          </p:nvPr>
        </p:nvSpPr>
        <p:spPr/>
        <p:txBody>
          <a:bodyPr/>
          <a:lstStyle/>
          <a:p>
            <a:r>
              <a:rPr lang="en-US" dirty="0" smtClean="0">
                <a:solidFill>
                  <a:schemeClr val="tx1">
                    <a:lumMod val="75000"/>
                    <a:lumOff val="25000"/>
                  </a:schemeClr>
                </a:solidFill>
              </a:rPr>
              <a:t>Hazards and Prevention</a:t>
            </a:r>
            <a:endParaRPr lang="en-US" dirty="0">
              <a:solidFill>
                <a:schemeClr val="tx1">
                  <a:lumMod val="75000"/>
                  <a:lumOff val="25000"/>
                </a:schemeClr>
              </a:solidFill>
            </a:endParaRPr>
          </a:p>
        </p:txBody>
      </p:sp>
      <p:sp>
        <p:nvSpPr>
          <p:cNvPr id="4" name="Slide Number Placeholder 3"/>
          <p:cNvSpPr>
            <a:spLocks noGrp="1"/>
          </p:cNvSpPr>
          <p:nvPr>
            <p:ph type="sldNum" sz="quarter" idx="12"/>
          </p:nvPr>
        </p:nvSpPr>
        <p:spPr/>
        <p:txBody>
          <a:bodyPr/>
          <a:lstStyle/>
          <a:p>
            <a:fld id="{10FB5ED3-15B3-4FC4-8D2F-18F8DE8D23E5}" type="slidenum">
              <a:rPr lang="en-US" smtClean="0">
                <a:solidFill>
                  <a:schemeClr val="tx1">
                    <a:lumMod val="75000"/>
                    <a:lumOff val="25000"/>
                  </a:schemeClr>
                </a:solidFill>
              </a:rPr>
              <a:t>21</a:t>
            </a:fld>
            <a:endParaRPr lang="en-US" dirty="0">
              <a:solidFill>
                <a:schemeClr val="tx1">
                  <a:lumMod val="75000"/>
                  <a:lumOff val="25000"/>
                </a:schemeClr>
              </a:solidFill>
            </a:endParaRPr>
          </a:p>
        </p:txBody>
      </p:sp>
    </p:spTree>
    <p:extLst>
      <p:ext uri="{BB962C8B-B14F-4D97-AF65-F5344CB8AC3E}">
        <p14:creationId xmlns:p14="http://schemas.microsoft.com/office/powerpoint/2010/main" val="152698739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Maintain 3 Points of Contact</a:t>
            </a:r>
            <a:endParaRPr lang="en-US" dirty="0"/>
          </a:p>
        </p:txBody>
      </p:sp>
      <p:pic>
        <p:nvPicPr>
          <p:cNvPr id="9" name="Content Placeholder 8"/>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457200" y="1600200"/>
            <a:ext cx="4038600" cy="2689707"/>
          </a:xfrm>
          <a:ln w="6350">
            <a:solidFill>
              <a:schemeClr val="tx1"/>
            </a:solidFill>
          </a:ln>
        </p:spPr>
      </p:pic>
      <p:pic>
        <p:nvPicPr>
          <p:cNvPr id="8" name="Content Placeholder 7"/>
          <p:cNvPicPr>
            <a:picLocks noGrp="1" noChangeAspect="1"/>
          </p:cNvPicPr>
          <p:nvPr>
            <p:ph sz="half" idx="2"/>
          </p:nvPr>
        </p:nvPicPr>
        <p:blipFill>
          <a:blip r:embed="rId4" cstate="print">
            <a:extLst>
              <a:ext uri="{28A0092B-C50C-407E-A947-70E740481C1C}">
                <a14:useLocalDpi xmlns:a14="http://schemas.microsoft.com/office/drawing/2010/main" val="0"/>
              </a:ext>
            </a:extLst>
          </a:blip>
          <a:stretch>
            <a:fillRect/>
          </a:stretch>
        </p:blipFill>
        <p:spPr>
          <a:xfrm>
            <a:off x="5160924" y="1600200"/>
            <a:ext cx="3013152" cy="4525963"/>
          </a:xfrm>
          <a:ln w="6350">
            <a:solidFill>
              <a:schemeClr val="tx1"/>
            </a:solidFill>
          </a:ln>
        </p:spPr>
      </p:pic>
      <p:sp>
        <p:nvSpPr>
          <p:cNvPr id="10" name="TextBox 9"/>
          <p:cNvSpPr txBox="1"/>
          <p:nvPr/>
        </p:nvSpPr>
        <p:spPr>
          <a:xfrm>
            <a:off x="457200" y="4419600"/>
            <a:ext cx="4038600" cy="1569660"/>
          </a:xfrm>
          <a:prstGeom prst="rect">
            <a:avLst/>
          </a:prstGeom>
          <a:noFill/>
        </p:spPr>
        <p:txBody>
          <a:bodyPr wrap="square" rtlCol="0">
            <a:spAutoFit/>
          </a:bodyPr>
          <a:lstStyle/>
          <a:p>
            <a:r>
              <a:rPr lang="en-US" sz="2400" dirty="0" smtClean="0"/>
              <a:t>Keep two hands and one foot or two feet and one hand on the vehicle until safely on the ground or in the vehicle.</a:t>
            </a:r>
            <a:endParaRPr lang="en-US" sz="2400" dirty="0"/>
          </a:p>
        </p:txBody>
      </p:sp>
      <p:sp>
        <p:nvSpPr>
          <p:cNvPr id="3" name="Slide Number Placeholder 2"/>
          <p:cNvSpPr>
            <a:spLocks noGrp="1"/>
          </p:cNvSpPr>
          <p:nvPr>
            <p:ph type="sldNum" sz="quarter" idx="12"/>
          </p:nvPr>
        </p:nvSpPr>
        <p:spPr/>
        <p:txBody>
          <a:bodyPr/>
          <a:lstStyle/>
          <a:p>
            <a:fld id="{10FB5ED3-15B3-4FC4-8D2F-18F8DE8D23E5}" type="slidenum">
              <a:rPr lang="en-US" smtClean="0">
                <a:solidFill>
                  <a:schemeClr val="tx1">
                    <a:lumMod val="75000"/>
                    <a:lumOff val="25000"/>
                  </a:schemeClr>
                </a:solidFill>
              </a:rPr>
              <a:t>22</a:t>
            </a:fld>
            <a:endParaRPr lang="en-US" dirty="0">
              <a:solidFill>
                <a:schemeClr val="tx1">
                  <a:lumMod val="75000"/>
                  <a:lumOff val="25000"/>
                </a:schemeClr>
              </a:solidFill>
            </a:endParaRPr>
          </a:p>
        </p:txBody>
      </p:sp>
    </p:spTree>
    <p:extLst>
      <p:ext uri="{BB962C8B-B14F-4D97-AF65-F5344CB8AC3E}">
        <p14:creationId xmlns:p14="http://schemas.microsoft.com/office/powerpoint/2010/main" val="361584387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Safety Measures</a:t>
            </a:r>
            <a:endParaRPr lang="en-US" dirty="0"/>
          </a:p>
        </p:txBody>
      </p:sp>
      <p:sp>
        <p:nvSpPr>
          <p:cNvPr id="3" name="Content Placeholder 2"/>
          <p:cNvSpPr>
            <a:spLocks noGrp="1"/>
          </p:cNvSpPr>
          <p:nvPr>
            <p:ph sz="half" idx="1"/>
          </p:nvPr>
        </p:nvSpPr>
        <p:spPr/>
        <p:txBody>
          <a:bodyPr>
            <a:normAutofit fontScale="92500" lnSpcReduction="20000"/>
          </a:bodyPr>
          <a:lstStyle/>
          <a:p>
            <a:r>
              <a:rPr lang="en-US" dirty="0" smtClean="0"/>
              <a:t>Only climb on or get off when the equipment or vehicle is fully stopped</a:t>
            </a:r>
          </a:p>
          <a:p>
            <a:r>
              <a:rPr lang="en-US" dirty="0" smtClean="0"/>
              <a:t>Always face the truck or equipment when getting in or out of it</a:t>
            </a:r>
          </a:p>
          <a:p>
            <a:r>
              <a:rPr lang="en-US" dirty="0" smtClean="0"/>
              <a:t>Ensure that the points of contact are clear of debris and mud</a:t>
            </a:r>
          </a:p>
          <a:p>
            <a:r>
              <a:rPr lang="en-US" dirty="0" smtClean="0"/>
              <a:t>Descend equipment slowly</a:t>
            </a:r>
          </a:p>
          <a:p>
            <a:endParaRPr lang="en-US" dirty="0" smtClean="0"/>
          </a:p>
        </p:txBody>
      </p:sp>
      <p:sp>
        <p:nvSpPr>
          <p:cNvPr id="4" name="Content Placeholder 3"/>
          <p:cNvSpPr>
            <a:spLocks noGrp="1"/>
          </p:cNvSpPr>
          <p:nvPr>
            <p:ph sz="half" idx="2"/>
          </p:nvPr>
        </p:nvSpPr>
        <p:spPr/>
        <p:txBody>
          <a:bodyPr>
            <a:normAutofit fontScale="92500" lnSpcReduction="20000"/>
          </a:bodyPr>
          <a:lstStyle/>
          <a:p>
            <a:r>
              <a:rPr lang="en-US" dirty="0" smtClean="0"/>
              <a:t>Only use points of contact that were intended for climbing onto or off of the vehicle</a:t>
            </a:r>
          </a:p>
          <a:p>
            <a:r>
              <a:rPr lang="en-US" dirty="0" smtClean="0"/>
              <a:t>Do not climb on or get down while carrying an item. Put the item on the vehicle’s floor</a:t>
            </a:r>
          </a:p>
          <a:p>
            <a:r>
              <a:rPr lang="en-US" dirty="0" smtClean="0"/>
              <a:t>Never jump from equipment</a:t>
            </a:r>
          </a:p>
          <a:p>
            <a:r>
              <a:rPr lang="en-US" dirty="0" smtClean="0"/>
              <a:t>Be aware of the surface onto which you are stepping</a:t>
            </a:r>
            <a:endParaRPr lang="en-US" dirty="0"/>
          </a:p>
        </p:txBody>
      </p:sp>
      <p:sp>
        <p:nvSpPr>
          <p:cNvPr id="5" name="Slide Number Placeholder 4"/>
          <p:cNvSpPr>
            <a:spLocks noGrp="1"/>
          </p:cNvSpPr>
          <p:nvPr>
            <p:ph type="sldNum" sz="quarter" idx="12"/>
          </p:nvPr>
        </p:nvSpPr>
        <p:spPr/>
        <p:txBody>
          <a:bodyPr/>
          <a:lstStyle/>
          <a:p>
            <a:fld id="{10FB5ED3-15B3-4FC4-8D2F-18F8DE8D23E5}" type="slidenum">
              <a:rPr lang="en-US" smtClean="0">
                <a:solidFill>
                  <a:schemeClr val="tx1">
                    <a:lumMod val="75000"/>
                    <a:lumOff val="25000"/>
                  </a:schemeClr>
                </a:solidFill>
              </a:rPr>
              <a:t>23</a:t>
            </a:fld>
            <a:endParaRPr lang="en-US" dirty="0">
              <a:solidFill>
                <a:schemeClr val="tx1">
                  <a:lumMod val="75000"/>
                  <a:lumOff val="25000"/>
                </a:schemeClr>
              </a:solidFill>
            </a:endParaRPr>
          </a:p>
        </p:txBody>
      </p:sp>
    </p:spTree>
    <p:extLst>
      <p:ext uri="{BB962C8B-B14F-4D97-AF65-F5344CB8AC3E}">
        <p14:creationId xmlns:p14="http://schemas.microsoft.com/office/powerpoint/2010/main" val="10976259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Maintenance Shops</a:t>
            </a:r>
            <a:endParaRPr lang="en-US" dirty="0"/>
          </a:p>
        </p:txBody>
      </p:sp>
      <p:sp>
        <p:nvSpPr>
          <p:cNvPr id="3" name="Text Placeholder 2"/>
          <p:cNvSpPr>
            <a:spLocks noGrp="1"/>
          </p:cNvSpPr>
          <p:nvPr>
            <p:ph type="body" idx="1"/>
          </p:nvPr>
        </p:nvSpPr>
        <p:spPr/>
        <p:txBody>
          <a:bodyPr/>
          <a:lstStyle/>
          <a:p>
            <a:r>
              <a:rPr lang="en-US" dirty="0" smtClean="0">
                <a:solidFill>
                  <a:schemeClr val="tx1">
                    <a:lumMod val="75000"/>
                    <a:lumOff val="25000"/>
                  </a:schemeClr>
                </a:solidFill>
              </a:rPr>
              <a:t>Hazards and Prevention</a:t>
            </a:r>
            <a:endParaRPr lang="en-US" dirty="0">
              <a:solidFill>
                <a:schemeClr val="tx1">
                  <a:lumMod val="75000"/>
                  <a:lumOff val="25000"/>
                </a:schemeClr>
              </a:solidFill>
            </a:endParaRPr>
          </a:p>
        </p:txBody>
      </p:sp>
      <p:sp>
        <p:nvSpPr>
          <p:cNvPr id="4" name="Slide Number Placeholder 3"/>
          <p:cNvSpPr>
            <a:spLocks noGrp="1"/>
          </p:cNvSpPr>
          <p:nvPr>
            <p:ph type="sldNum" sz="quarter" idx="12"/>
          </p:nvPr>
        </p:nvSpPr>
        <p:spPr/>
        <p:txBody>
          <a:bodyPr/>
          <a:lstStyle/>
          <a:p>
            <a:fld id="{10FB5ED3-15B3-4FC4-8D2F-18F8DE8D23E5}" type="slidenum">
              <a:rPr lang="en-US" smtClean="0">
                <a:solidFill>
                  <a:schemeClr val="tx1">
                    <a:lumMod val="75000"/>
                    <a:lumOff val="25000"/>
                  </a:schemeClr>
                </a:solidFill>
              </a:rPr>
              <a:t>24</a:t>
            </a:fld>
            <a:endParaRPr lang="en-US" dirty="0">
              <a:solidFill>
                <a:schemeClr val="tx1">
                  <a:lumMod val="75000"/>
                  <a:lumOff val="25000"/>
                </a:schemeClr>
              </a:solidFill>
            </a:endParaRPr>
          </a:p>
        </p:txBody>
      </p:sp>
    </p:spTree>
    <p:extLst>
      <p:ext uri="{BB962C8B-B14F-4D97-AF65-F5344CB8AC3E}">
        <p14:creationId xmlns:p14="http://schemas.microsoft.com/office/powerpoint/2010/main" val="86311849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Recognize Hazards, Take Action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179131188"/>
              </p:ext>
            </p:extLst>
          </p:nvPr>
        </p:nvGraphicFramePr>
        <p:xfrm>
          <a:off x="457200" y="1600200"/>
          <a:ext cx="8229600" cy="4323080"/>
        </p:xfrm>
        <a:graphic>
          <a:graphicData uri="http://schemas.openxmlformats.org/drawingml/2006/table">
            <a:tbl>
              <a:tblPr firstRow="1" bandRow="1">
                <a:tableStyleId>{073A0DAA-6AF3-43AB-8588-CEC1D06C72B9}</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381000">
                <a:tc>
                  <a:txBody>
                    <a:bodyPr/>
                    <a:lstStyle/>
                    <a:p>
                      <a:r>
                        <a:rPr lang="en-US" dirty="0" smtClean="0"/>
                        <a:t>Common</a:t>
                      </a:r>
                      <a:r>
                        <a:rPr lang="en-US" baseline="0" dirty="0" smtClean="0"/>
                        <a:t> Hazard</a:t>
                      </a:r>
                      <a:endParaRPr lang="en-US"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r>
                        <a:rPr lang="en-US" dirty="0" smtClean="0"/>
                        <a:t>Recommended</a:t>
                      </a:r>
                      <a:r>
                        <a:rPr lang="en-US" baseline="0" dirty="0" smtClean="0"/>
                        <a:t> Prevention Strategy</a:t>
                      </a:r>
                      <a:endParaRPr lang="en-US" dirty="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Cords and hoses left on shop floor</a:t>
                      </a:r>
                    </a:p>
                  </a:txBody>
                  <a:tcPr>
                    <a:lnL w="12700" cap="flat" cmpd="sng" algn="ctr">
                      <a:solidFill>
                        <a:schemeClr val="tx1"/>
                      </a:solidFill>
                      <a:prstDash val="solid"/>
                      <a:round/>
                      <a:headEnd type="none" w="med" len="med"/>
                      <a:tailEnd type="none" w="med" len="med"/>
                    </a:ln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Store hoses and cords on retractable reels. Best if reels extend from the ceiling.</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000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Accumulation of wood and metal shavings and dirt</a:t>
                      </a:r>
                    </a:p>
                  </a:txBody>
                  <a:tcPr>
                    <a:lnL w="12700" cap="flat" cmpd="sng" algn="ctr">
                      <a:solidFill>
                        <a:schemeClr val="tx1"/>
                      </a:solidFill>
                      <a:prstDash val="solid"/>
                      <a:round/>
                      <a:headEnd type="none" w="med" len="med"/>
                      <a:tailEnd type="none" w="med" len="med"/>
                    </a:ln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Sweep floors regularly</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0002"/>
                  </a:ext>
                </a:extLst>
              </a:tr>
              <a:tr h="370840">
                <a:tc>
                  <a:txBody>
                    <a:bodyPr/>
                    <a:lstStyle/>
                    <a:p>
                      <a:pPr rtl="0"/>
                      <a:r>
                        <a:rPr lang="en-US" baseline="0" dirty="0" smtClean="0"/>
                        <a:t>Oil spots from mechanical work</a:t>
                      </a:r>
                    </a:p>
                  </a:txBody>
                  <a:tcPr>
                    <a:lnL w="12700" cap="flat" cmpd="sng" algn="ctr">
                      <a:solidFill>
                        <a:schemeClr val="tx1"/>
                      </a:solidFill>
                      <a:prstDash val="solid"/>
                      <a:round/>
                      <a:headEnd type="none" w="med" len="med"/>
                      <a:tailEnd type="none" w="med" len="med"/>
                    </a:lnL>
                  </a:tcPr>
                </a:tc>
                <a:tc>
                  <a:txBody>
                    <a:bodyPr/>
                    <a:lstStyle/>
                    <a:p>
                      <a:pPr rtl="0"/>
                      <a:r>
                        <a:rPr lang="en-US" dirty="0" smtClean="0"/>
                        <a:t>Clean up oil immediately</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0003"/>
                  </a:ext>
                </a:extLst>
              </a:tr>
              <a:tr h="370840">
                <a:tc>
                  <a:txBody>
                    <a:bodyPr/>
                    <a:lstStyle/>
                    <a:p>
                      <a:pPr rtl="0"/>
                      <a:r>
                        <a:rPr lang="en-US" dirty="0" smtClean="0"/>
                        <a:t>Equipment or tools left in walkways</a:t>
                      </a:r>
                    </a:p>
                  </a:txBody>
                  <a:tcPr>
                    <a:lnL w="12700" cap="flat" cmpd="sng" algn="ctr">
                      <a:solidFill>
                        <a:schemeClr val="tx1"/>
                      </a:solidFill>
                      <a:prstDash val="solid"/>
                      <a:round/>
                      <a:headEnd type="none" w="med" len="med"/>
                      <a:tailEnd type="none" w="med" len="med"/>
                    </a:lnL>
                  </a:tcPr>
                </a:tc>
                <a:tc>
                  <a:txBody>
                    <a:bodyPr/>
                    <a:lstStyle/>
                    <a:p>
                      <a:pPr rtl="0"/>
                      <a:r>
                        <a:rPr lang="en-US" dirty="0" smtClean="0"/>
                        <a:t>Store equipment and materials in a manner that allows space for walkways. </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0004"/>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Boards or metal strips that extend into walkway</a:t>
                      </a:r>
                    </a:p>
                  </a:txBody>
                  <a:tcPr>
                    <a:lnL w="12700" cap="flat" cmpd="sng" algn="ctr">
                      <a:solidFill>
                        <a:schemeClr val="tx1"/>
                      </a:solidFill>
                      <a:prstDash val="solid"/>
                      <a:round/>
                      <a:headEnd type="none" w="med" len="med"/>
                      <a:tailEnd type="none" w="med" len="med"/>
                    </a:ln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Remove boards and metal strips that extend into walkways.</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0005"/>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Poor lighting</a:t>
                      </a:r>
                    </a:p>
                  </a:txBody>
                  <a:tcPr>
                    <a:lnL w="12700" cap="flat" cmpd="sng" algn="ctr">
                      <a:solidFill>
                        <a:schemeClr val="tx1"/>
                      </a:solidFill>
                      <a:prstDash val="solid"/>
                      <a:round/>
                      <a:headEnd type="none" w="med" len="med"/>
                      <a:tailEnd type="none" w="med" len="med"/>
                    </a:lnL>
                  </a:tcPr>
                </a:tc>
                <a:tc>
                  <a:txBody>
                    <a:bodyPr/>
                    <a:lstStyle/>
                    <a:p>
                      <a:pPr rtl="0"/>
                      <a:r>
                        <a:rPr lang="en-US" spc="-10" baseline="0" dirty="0" smtClean="0"/>
                        <a:t>Replace light bulbs, add more light fixtures</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0006"/>
                  </a:ext>
                </a:extLst>
              </a:tr>
              <a:tr h="370840">
                <a:tc>
                  <a:txBody>
                    <a:bodyPr/>
                    <a:lstStyle/>
                    <a:p>
                      <a:pPr rtl="0"/>
                      <a:r>
                        <a:rPr lang="en-US" dirty="0" smtClean="0"/>
                        <a:t>Uneven surfaces or protrusions due to drains, lift rails and thresholds</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Mark uneven surfaces or protrusions on floor with bright paint</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
        <p:nvSpPr>
          <p:cNvPr id="3" name="Slide Number Placeholder 2"/>
          <p:cNvSpPr>
            <a:spLocks noGrp="1"/>
          </p:cNvSpPr>
          <p:nvPr>
            <p:ph type="sldNum" sz="quarter" idx="12"/>
          </p:nvPr>
        </p:nvSpPr>
        <p:spPr/>
        <p:txBody>
          <a:bodyPr/>
          <a:lstStyle/>
          <a:p>
            <a:fld id="{10FB5ED3-15B3-4FC4-8D2F-18F8DE8D23E5}" type="slidenum">
              <a:rPr lang="en-US" smtClean="0">
                <a:solidFill>
                  <a:schemeClr val="tx1">
                    <a:lumMod val="75000"/>
                    <a:lumOff val="25000"/>
                  </a:schemeClr>
                </a:solidFill>
              </a:rPr>
              <a:t>25</a:t>
            </a:fld>
            <a:endParaRPr lang="en-US" dirty="0">
              <a:solidFill>
                <a:schemeClr val="tx1">
                  <a:lumMod val="75000"/>
                  <a:lumOff val="25000"/>
                </a:schemeClr>
              </a:solidFill>
            </a:endParaRPr>
          </a:p>
        </p:txBody>
      </p:sp>
    </p:spTree>
    <p:extLst>
      <p:ext uri="{BB962C8B-B14F-4D97-AF65-F5344CB8AC3E}">
        <p14:creationId xmlns:p14="http://schemas.microsoft.com/office/powerpoint/2010/main" val="76842670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Elevated work</a:t>
            </a:r>
            <a:endParaRPr lang="en-US" dirty="0"/>
          </a:p>
        </p:txBody>
      </p:sp>
      <p:sp>
        <p:nvSpPr>
          <p:cNvPr id="3" name="Text Placeholder 2"/>
          <p:cNvSpPr>
            <a:spLocks noGrp="1"/>
          </p:cNvSpPr>
          <p:nvPr>
            <p:ph type="body" idx="1"/>
          </p:nvPr>
        </p:nvSpPr>
        <p:spPr/>
        <p:txBody>
          <a:bodyPr/>
          <a:lstStyle/>
          <a:p>
            <a:r>
              <a:rPr lang="en-US" dirty="0" smtClean="0">
                <a:solidFill>
                  <a:schemeClr val="tx1">
                    <a:lumMod val="75000"/>
                    <a:lumOff val="25000"/>
                  </a:schemeClr>
                </a:solidFill>
              </a:rPr>
              <a:t>Hazards and Prevention</a:t>
            </a:r>
            <a:endParaRPr lang="en-US" dirty="0">
              <a:solidFill>
                <a:schemeClr val="tx1">
                  <a:lumMod val="75000"/>
                  <a:lumOff val="25000"/>
                </a:schemeClr>
              </a:solidFill>
            </a:endParaRPr>
          </a:p>
        </p:txBody>
      </p:sp>
      <p:sp>
        <p:nvSpPr>
          <p:cNvPr id="4" name="Slide Number Placeholder 3"/>
          <p:cNvSpPr>
            <a:spLocks noGrp="1"/>
          </p:cNvSpPr>
          <p:nvPr>
            <p:ph type="sldNum" sz="quarter" idx="12"/>
          </p:nvPr>
        </p:nvSpPr>
        <p:spPr/>
        <p:txBody>
          <a:bodyPr/>
          <a:lstStyle/>
          <a:p>
            <a:fld id="{10FB5ED3-15B3-4FC4-8D2F-18F8DE8D23E5}" type="slidenum">
              <a:rPr lang="en-US" smtClean="0">
                <a:solidFill>
                  <a:schemeClr val="tx1">
                    <a:lumMod val="75000"/>
                    <a:lumOff val="25000"/>
                  </a:schemeClr>
                </a:solidFill>
              </a:rPr>
              <a:t>26</a:t>
            </a:fld>
            <a:endParaRPr lang="en-US" dirty="0">
              <a:solidFill>
                <a:schemeClr val="tx1">
                  <a:lumMod val="75000"/>
                  <a:lumOff val="25000"/>
                </a:schemeClr>
              </a:solidFill>
            </a:endParaRPr>
          </a:p>
        </p:txBody>
      </p:sp>
    </p:spTree>
    <p:extLst>
      <p:ext uri="{BB962C8B-B14F-4D97-AF65-F5344CB8AC3E}">
        <p14:creationId xmlns:p14="http://schemas.microsoft.com/office/powerpoint/2010/main" val="2327276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274638"/>
            <a:ext cx="6629400" cy="1143000"/>
          </a:xfrm>
        </p:spPr>
        <p:txBody>
          <a:bodyPr/>
          <a:lstStyle/>
          <a:p>
            <a:r>
              <a:rPr lang="en-US" dirty="0" smtClean="0"/>
              <a:t>Ladder and Stepstool Safety</a:t>
            </a:r>
            <a:endParaRPr lang="en-US" dirty="0"/>
          </a:p>
        </p:txBody>
      </p:sp>
      <p:sp>
        <p:nvSpPr>
          <p:cNvPr id="4" name="Content Placeholder 3"/>
          <p:cNvSpPr>
            <a:spLocks noGrp="1"/>
          </p:cNvSpPr>
          <p:nvPr>
            <p:ph sz="half" idx="1"/>
          </p:nvPr>
        </p:nvSpPr>
        <p:spPr>
          <a:xfrm>
            <a:off x="457200" y="1981200"/>
            <a:ext cx="4038600" cy="4419600"/>
          </a:xfrm>
        </p:spPr>
        <p:txBody>
          <a:bodyPr>
            <a:normAutofit lnSpcReduction="10000"/>
          </a:bodyPr>
          <a:lstStyle/>
          <a:p>
            <a:pPr marL="0" indent="0">
              <a:buNone/>
            </a:pPr>
            <a:r>
              <a:rPr lang="en-US" spc="-60" dirty="0" smtClean="0"/>
              <a:t>Causes of falls from ladders:</a:t>
            </a:r>
          </a:p>
          <a:p>
            <a:r>
              <a:rPr lang="en-US" dirty="0" smtClean="0"/>
              <a:t>Using a ladder that is too short for the task</a:t>
            </a:r>
          </a:p>
          <a:p>
            <a:r>
              <a:rPr lang="en-US" dirty="0" smtClean="0"/>
              <a:t>Setting up ladder incorrectly or in an unstable manner</a:t>
            </a:r>
          </a:p>
          <a:p>
            <a:r>
              <a:rPr lang="en-US" dirty="0" smtClean="0"/>
              <a:t>Overreaching </a:t>
            </a:r>
          </a:p>
          <a:p>
            <a:r>
              <a:rPr lang="en-US" dirty="0" smtClean="0"/>
              <a:t>Climbing/descending with a load in hand</a:t>
            </a:r>
            <a:endParaRPr lang="en-US" dirty="0"/>
          </a:p>
        </p:txBody>
      </p:sp>
      <p:sp>
        <p:nvSpPr>
          <p:cNvPr id="5" name="Content Placeholder 4"/>
          <p:cNvSpPr>
            <a:spLocks noGrp="1"/>
          </p:cNvSpPr>
          <p:nvPr>
            <p:ph sz="half" idx="2"/>
          </p:nvPr>
        </p:nvSpPr>
        <p:spPr>
          <a:xfrm>
            <a:off x="4648200" y="1981200"/>
            <a:ext cx="4038600" cy="4419600"/>
          </a:xfrm>
        </p:spPr>
        <p:txBody>
          <a:bodyPr>
            <a:normAutofit lnSpcReduction="10000"/>
          </a:bodyPr>
          <a:lstStyle/>
          <a:p>
            <a:pPr marL="0" indent="0">
              <a:buNone/>
            </a:pPr>
            <a:r>
              <a:rPr lang="en-US" dirty="0" smtClean="0"/>
              <a:t>Employees should:</a:t>
            </a:r>
          </a:p>
          <a:p>
            <a:r>
              <a:rPr lang="en-US" dirty="0" smtClean="0"/>
              <a:t>Use correct ladder for task (height, weight limits, type)</a:t>
            </a:r>
          </a:p>
          <a:p>
            <a:r>
              <a:rPr lang="en-US" dirty="0" smtClean="0"/>
              <a:t>Inspect ladder prior to use</a:t>
            </a:r>
          </a:p>
          <a:p>
            <a:r>
              <a:rPr lang="en-US" dirty="0" smtClean="0"/>
              <a:t>Correctly set up ladder, secure it if necessary</a:t>
            </a:r>
          </a:p>
          <a:p>
            <a:r>
              <a:rPr lang="en-US" dirty="0" smtClean="0"/>
              <a:t>Climb/descend using three points of contact</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400" y="304800"/>
            <a:ext cx="1371600" cy="1371600"/>
          </a:xfrm>
          <a:prstGeom prst="rect">
            <a:avLst/>
          </a:prstGeom>
          <a:ln w="6350">
            <a:solidFill>
              <a:schemeClr val="tx1"/>
            </a:solidFill>
          </a:ln>
        </p:spPr>
      </p:pic>
      <p:sp>
        <p:nvSpPr>
          <p:cNvPr id="6" name="Slide Number Placeholder 5"/>
          <p:cNvSpPr>
            <a:spLocks noGrp="1"/>
          </p:cNvSpPr>
          <p:nvPr>
            <p:ph type="sldNum" sz="quarter" idx="12"/>
          </p:nvPr>
        </p:nvSpPr>
        <p:spPr/>
        <p:txBody>
          <a:bodyPr/>
          <a:lstStyle/>
          <a:p>
            <a:fld id="{10FB5ED3-15B3-4FC4-8D2F-18F8DE8D23E5}" type="slidenum">
              <a:rPr lang="en-US" smtClean="0">
                <a:solidFill>
                  <a:schemeClr val="tx1">
                    <a:lumMod val="75000"/>
                    <a:lumOff val="25000"/>
                  </a:schemeClr>
                </a:solidFill>
              </a:rPr>
              <a:t>27</a:t>
            </a:fld>
            <a:endParaRPr lang="en-US" dirty="0">
              <a:solidFill>
                <a:schemeClr val="tx1">
                  <a:lumMod val="75000"/>
                  <a:lumOff val="25000"/>
                </a:schemeClr>
              </a:solidFill>
            </a:endParaRPr>
          </a:p>
        </p:txBody>
      </p:sp>
    </p:spTree>
    <p:extLst>
      <p:ext uri="{BB962C8B-B14F-4D97-AF65-F5344CB8AC3E}">
        <p14:creationId xmlns:p14="http://schemas.microsoft.com/office/powerpoint/2010/main" val="85663803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Do Not Use Makeshift Platforms</a:t>
            </a:r>
            <a:endParaRPr lang="en-US" dirty="0"/>
          </a:p>
        </p:txBody>
      </p:sp>
      <p:pic>
        <p:nvPicPr>
          <p:cNvPr id="12" name="Content Placeholder 11"/>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3945873" y="273050"/>
            <a:ext cx="4370103" cy="5853113"/>
          </a:xfrm>
          <a:ln w="6350">
            <a:solidFill>
              <a:schemeClr val="tx1"/>
            </a:solidFill>
          </a:ln>
        </p:spPr>
      </p:pic>
      <p:sp>
        <p:nvSpPr>
          <p:cNvPr id="9" name="Text Placeholder 8"/>
          <p:cNvSpPr>
            <a:spLocks noGrp="1"/>
          </p:cNvSpPr>
          <p:nvPr>
            <p:ph type="body" sz="half" idx="2"/>
          </p:nvPr>
        </p:nvSpPr>
        <p:spPr/>
        <p:txBody>
          <a:bodyPr/>
          <a:lstStyle/>
          <a:p>
            <a:r>
              <a:rPr lang="en-US" dirty="0" smtClean="0"/>
              <a:t>Chairs or other makeshift platforms are not intended for or safe for elevated work</a:t>
            </a:r>
          </a:p>
          <a:p>
            <a:endParaRPr lang="en-US" dirty="0"/>
          </a:p>
        </p:txBody>
      </p:sp>
      <p:sp>
        <p:nvSpPr>
          <p:cNvPr id="2" name="Slide Number Placeholder 1"/>
          <p:cNvSpPr>
            <a:spLocks noGrp="1"/>
          </p:cNvSpPr>
          <p:nvPr>
            <p:ph type="sldNum" sz="quarter" idx="12"/>
          </p:nvPr>
        </p:nvSpPr>
        <p:spPr/>
        <p:txBody>
          <a:bodyPr/>
          <a:lstStyle/>
          <a:p>
            <a:fld id="{10FB5ED3-15B3-4FC4-8D2F-18F8DE8D23E5}" type="slidenum">
              <a:rPr lang="en-US" smtClean="0">
                <a:solidFill>
                  <a:schemeClr val="tx1">
                    <a:lumMod val="75000"/>
                    <a:lumOff val="25000"/>
                  </a:schemeClr>
                </a:solidFill>
              </a:rPr>
              <a:t>28</a:t>
            </a:fld>
            <a:endParaRPr lang="en-US" dirty="0">
              <a:solidFill>
                <a:schemeClr val="tx1">
                  <a:lumMod val="75000"/>
                  <a:lumOff val="25000"/>
                </a:schemeClr>
              </a:solidFill>
            </a:endParaRPr>
          </a:p>
        </p:txBody>
      </p:sp>
    </p:spTree>
    <p:extLst>
      <p:ext uri="{BB962C8B-B14F-4D97-AF65-F5344CB8AC3E}">
        <p14:creationId xmlns:p14="http://schemas.microsoft.com/office/powerpoint/2010/main" val="358304653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Scaffolding Safety</a:t>
            </a:r>
            <a:endParaRPr lang="en-US" dirty="0"/>
          </a:p>
        </p:txBody>
      </p:sp>
      <p:sp>
        <p:nvSpPr>
          <p:cNvPr id="5" name="Content Placeholder 4"/>
          <p:cNvSpPr>
            <a:spLocks noGrp="1"/>
          </p:cNvSpPr>
          <p:nvPr>
            <p:ph idx="1"/>
          </p:nvPr>
        </p:nvSpPr>
        <p:spPr>
          <a:xfrm>
            <a:off x="457200" y="1600200"/>
            <a:ext cx="6096000" cy="4525963"/>
          </a:xfrm>
        </p:spPr>
        <p:txBody>
          <a:bodyPr>
            <a:normAutofit lnSpcReduction="10000"/>
          </a:bodyPr>
          <a:lstStyle/>
          <a:p>
            <a:r>
              <a:rPr lang="en-US" dirty="0" smtClean="0"/>
              <a:t>All OSHA standards (1910.28) should be followed at all times</a:t>
            </a:r>
          </a:p>
          <a:p>
            <a:r>
              <a:rPr lang="en-US" dirty="0" smtClean="0"/>
              <a:t>Only qualified employees should set up scaffolding</a:t>
            </a:r>
          </a:p>
          <a:p>
            <a:r>
              <a:rPr lang="en-US" dirty="0" smtClean="0"/>
              <a:t>Inspect scaffolding daily to ensure all rails are in place and properly secured</a:t>
            </a:r>
          </a:p>
          <a:p>
            <a:r>
              <a:rPr lang="en-US" dirty="0" smtClean="0"/>
              <a:t>Climb scaffolding using three points of contact</a:t>
            </a:r>
          </a:p>
          <a:p>
            <a:endParaRPr lang="en-US"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81800" y="1676400"/>
            <a:ext cx="1828800" cy="1828800"/>
          </a:xfrm>
          <a:prstGeom prst="rect">
            <a:avLst/>
          </a:prstGeom>
          <a:ln w="6350">
            <a:solidFill>
              <a:schemeClr val="tx1"/>
            </a:solidFill>
          </a:ln>
        </p:spPr>
      </p:pic>
      <p:sp>
        <p:nvSpPr>
          <p:cNvPr id="2" name="Slide Number Placeholder 1"/>
          <p:cNvSpPr>
            <a:spLocks noGrp="1"/>
          </p:cNvSpPr>
          <p:nvPr>
            <p:ph type="sldNum" sz="quarter" idx="12"/>
          </p:nvPr>
        </p:nvSpPr>
        <p:spPr/>
        <p:txBody>
          <a:bodyPr/>
          <a:lstStyle/>
          <a:p>
            <a:fld id="{10FB5ED3-15B3-4FC4-8D2F-18F8DE8D23E5}" type="slidenum">
              <a:rPr lang="en-US" smtClean="0">
                <a:solidFill>
                  <a:schemeClr val="tx1">
                    <a:lumMod val="75000"/>
                    <a:lumOff val="25000"/>
                  </a:schemeClr>
                </a:solidFill>
              </a:rPr>
              <a:t>29</a:t>
            </a:fld>
            <a:endParaRPr lang="en-US" dirty="0">
              <a:solidFill>
                <a:schemeClr val="tx1">
                  <a:lumMod val="75000"/>
                  <a:lumOff val="25000"/>
                </a:schemeClr>
              </a:solidFill>
            </a:endParaRPr>
          </a:p>
        </p:txBody>
      </p:sp>
    </p:spTree>
    <p:extLst>
      <p:ext uri="{BB962C8B-B14F-4D97-AF65-F5344CB8AC3E}">
        <p14:creationId xmlns:p14="http://schemas.microsoft.com/office/powerpoint/2010/main" val="32535049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Injuries Can Be Prevented</a:t>
            </a:r>
            <a:endParaRPr lang="en-US" dirty="0"/>
          </a:p>
        </p:txBody>
      </p:sp>
      <p:sp>
        <p:nvSpPr>
          <p:cNvPr id="5" name="Content Placeholder 4"/>
          <p:cNvSpPr>
            <a:spLocks noGrp="1"/>
          </p:cNvSpPr>
          <p:nvPr>
            <p:ph sz="half" idx="1"/>
          </p:nvPr>
        </p:nvSpPr>
        <p:spPr/>
        <p:txBody>
          <a:bodyPr/>
          <a:lstStyle/>
          <a:p>
            <a:r>
              <a:rPr lang="en-US" dirty="0" smtClean="0"/>
              <a:t>Weather-related hazards</a:t>
            </a:r>
          </a:p>
          <a:p>
            <a:r>
              <a:rPr lang="en-US" dirty="0" smtClean="0"/>
              <a:t>Walking surface hazards</a:t>
            </a:r>
          </a:p>
          <a:p>
            <a:r>
              <a:rPr lang="en-US" dirty="0" smtClean="0"/>
              <a:t>Stairs</a:t>
            </a:r>
          </a:p>
          <a:p>
            <a:r>
              <a:rPr lang="en-US" dirty="0" smtClean="0"/>
              <a:t>Office hazards</a:t>
            </a:r>
          </a:p>
        </p:txBody>
      </p:sp>
      <p:sp>
        <p:nvSpPr>
          <p:cNvPr id="6" name="Content Placeholder 5"/>
          <p:cNvSpPr>
            <a:spLocks noGrp="1"/>
          </p:cNvSpPr>
          <p:nvPr>
            <p:ph sz="half" idx="2"/>
          </p:nvPr>
        </p:nvSpPr>
        <p:spPr/>
        <p:txBody>
          <a:bodyPr/>
          <a:lstStyle/>
          <a:p>
            <a:r>
              <a:rPr lang="en-US" dirty="0" smtClean="0"/>
              <a:t>Wet floors</a:t>
            </a:r>
          </a:p>
          <a:p>
            <a:r>
              <a:rPr lang="en-US" dirty="0" smtClean="0"/>
              <a:t>Vehicles and equipment</a:t>
            </a:r>
          </a:p>
          <a:p>
            <a:r>
              <a:rPr lang="en-US" dirty="0" smtClean="0"/>
              <a:t>Shop safety</a:t>
            </a:r>
          </a:p>
          <a:p>
            <a:r>
              <a:rPr lang="en-US" dirty="0" smtClean="0"/>
              <a:t>Elevated work</a:t>
            </a:r>
          </a:p>
          <a:p>
            <a:r>
              <a:rPr lang="en-US" dirty="0" smtClean="0"/>
              <a:t>Personal health</a:t>
            </a:r>
            <a:endParaRPr lang="en-US" dirty="0"/>
          </a:p>
        </p:txBody>
      </p:sp>
      <p:sp>
        <p:nvSpPr>
          <p:cNvPr id="3" name="Slide Number Placeholder 2"/>
          <p:cNvSpPr>
            <a:spLocks noGrp="1"/>
          </p:cNvSpPr>
          <p:nvPr>
            <p:ph type="sldNum" sz="quarter" idx="12"/>
          </p:nvPr>
        </p:nvSpPr>
        <p:spPr/>
        <p:txBody>
          <a:bodyPr/>
          <a:lstStyle/>
          <a:p>
            <a:fld id="{10FB5ED3-15B3-4FC4-8D2F-18F8DE8D23E5}" type="slidenum">
              <a:rPr lang="en-US" smtClean="0">
                <a:solidFill>
                  <a:schemeClr val="tx1">
                    <a:lumMod val="75000"/>
                    <a:lumOff val="25000"/>
                  </a:schemeClr>
                </a:solidFill>
              </a:rPr>
              <a:t>3</a:t>
            </a:fld>
            <a:endParaRPr lang="en-US" dirty="0">
              <a:solidFill>
                <a:schemeClr val="tx1">
                  <a:lumMod val="75000"/>
                  <a:lumOff val="25000"/>
                </a:schemeClr>
              </a:solidFill>
            </a:endParaRPr>
          </a:p>
        </p:txBody>
      </p:sp>
    </p:spTree>
    <p:extLst>
      <p:ext uri="{BB962C8B-B14F-4D97-AF65-F5344CB8AC3E}">
        <p14:creationId xmlns:p14="http://schemas.microsoft.com/office/powerpoint/2010/main" val="268636118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Elevated Platform Safety</a:t>
            </a:r>
            <a:endParaRPr lang="en-US" dirty="0"/>
          </a:p>
        </p:txBody>
      </p:sp>
      <p:sp>
        <p:nvSpPr>
          <p:cNvPr id="3" name="Content Placeholder 2"/>
          <p:cNvSpPr>
            <a:spLocks noGrp="1"/>
          </p:cNvSpPr>
          <p:nvPr>
            <p:ph idx="1"/>
          </p:nvPr>
        </p:nvSpPr>
        <p:spPr/>
        <p:txBody>
          <a:bodyPr/>
          <a:lstStyle/>
          <a:p>
            <a:r>
              <a:rPr lang="en-US" dirty="0" smtClean="0"/>
              <a:t>Use basket trucks or lifts with proper fall protection</a:t>
            </a:r>
          </a:p>
          <a:p>
            <a:r>
              <a:rPr lang="en-US" dirty="0" smtClean="0"/>
              <a:t>Never use the bucket of a loader as a work platform</a:t>
            </a:r>
          </a:p>
          <a:p>
            <a:r>
              <a:rPr lang="en-US" dirty="0" smtClean="0"/>
              <a:t>Always ensure that the railing system of elevated decks are in place, and any gates or chains are in place before starting a task</a:t>
            </a:r>
            <a:endParaRPr lang="en-US" dirty="0"/>
          </a:p>
        </p:txBody>
      </p:sp>
      <p:sp>
        <p:nvSpPr>
          <p:cNvPr id="4" name="Slide Number Placeholder 3"/>
          <p:cNvSpPr>
            <a:spLocks noGrp="1"/>
          </p:cNvSpPr>
          <p:nvPr>
            <p:ph type="sldNum" sz="quarter" idx="12"/>
          </p:nvPr>
        </p:nvSpPr>
        <p:spPr/>
        <p:txBody>
          <a:bodyPr/>
          <a:lstStyle/>
          <a:p>
            <a:fld id="{10FB5ED3-15B3-4FC4-8D2F-18F8DE8D23E5}" type="slidenum">
              <a:rPr lang="en-US" smtClean="0">
                <a:solidFill>
                  <a:schemeClr val="tx1">
                    <a:lumMod val="75000"/>
                    <a:lumOff val="25000"/>
                  </a:schemeClr>
                </a:solidFill>
              </a:rPr>
              <a:t>30</a:t>
            </a:fld>
            <a:endParaRPr lang="en-US" dirty="0">
              <a:solidFill>
                <a:schemeClr val="tx1">
                  <a:lumMod val="75000"/>
                  <a:lumOff val="25000"/>
                </a:schemeClr>
              </a:solidFill>
            </a:endParaRPr>
          </a:p>
        </p:txBody>
      </p:sp>
    </p:spTree>
    <p:extLst>
      <p:ext uri="{BB962C8B-B14F-4D97-AF65-F5344CB8AC3E}">
        <p14:creationId xmlns:p14="http://schemas.microsoft.com/office/powerpoint/2010/main" val="309308539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Personal health</a:t>
            </a:r>
            <a:endParaRPr lang="en-US" dirty="0"/>
          </a:p>
        </p:txBody>
      </p:sp>
      <p:sp>
        <p:nvSpPr>
          <p:cNvPr id="3" name="Text Placeholder 2"/>
          <p:cNvSpPr>
            <a:spLocks noGrp="1"/>
          </p:cNvSpPr>
          <p:nvPr>
            <p:ph type="body" idx="1"/>
          </p:nvPr>
        </p:nvSpPr>
        <p:spPr/>
        <p:txBody>
          <a:bodyPr/>
          <a:lstStyle/>
          <a:p>
            <a:r>
              <a:rPr lang="en-US" dirty="0" smtClean="0">
                <a:solidFill>
                  <a:schemeClr val="tx1">
                    <a:lumMod val="75000"/>
                    <a:lumOff val="25000"/>
                  </a:schemeClr>
                </a:solidFill>
              </a:rPr>
              <a:t>Hazards and Prevention</a:t>
            </a:r>
            <a:endParaRPr lang="en-US" dirty="0">
              <a:solidFill>
                <a:schemeClr val="tx1">
                  <a:lumMod val="75000"/>
                  <a:lumOff val="25000"/>
                </a:schemeClr>
              </a:solidFill>
            </a:endParaRPr>
          </a:p>
        </p:txBody>
      </p:sp>
      <p:sp>
        <p:nvSpPr>
          <p:cNvPr id="4" name="Slide Number Placeholder 3"/>
          <p:cNvSpPr>
            <a:spLocks noGrp="1"/>
          </p:cNvSpPr>
          <p:nvPr>
            <p:ph type="sldNum" sz="quarter" idx="12"/>
          </p:nvPr>
        </p:nvSpPr>
        <p:spPr/>
        <p:txBody>
          <a:bodyPr/>
          <a:lstStyle/>
          <a:p>
            <a:fld id="{10FB5ED3-15B3-4FC4-8D2F-18F8DE8D23E5}" type="slidenum">
              <a:rPr lang="en-US" smtClean="0">
                <a:solidFill>
                  <a:schemeClr val="tx1">
                    <a:lumMod val="75000"/>
                    <a:lumOff val="25000"/>
                  </a:schemeClr>
                </a:solidFill>
              </a:rPr>
              <a:t>31</a:t>
            </a:fld>
            <a:endParaRPr lang="en-US" dirty="0">
              <a:solidFill>
                <a:schemeClr val="tx1">
                  <a:lumMod val="75000"/>
                  <a:lumOff val="25000"/>
                </a:schemeClr>
              </a:solidFill>
            </a:endParaRPr>
          </a:p>
        </p:txBody>
      </p:sp>
    </p:spTree>
    <p:extLst>
      <p:ext uri="{BB962C8B-B14F-4D97-AF65-F5344CB8AC3E}">
        <p14:creationId xmlns:p14="http://schemas.microsoft.com/office/powerpoint/2010/main" val="336141605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Contributing Factors</a:t>
            </a:r>
            <a:endParaRPr lang="en-US" dirty="0"/>
          </a:p>
        </p:txBody>
      </p:sp>
      <p:sp>
        <p:nvSpPr>
          <p:cNvPr id="6" name="Content Placeholder 5"/>
          <p:cNvSpPr>
            <a:spLocks noGrp="1"/>
          </p:cNvSpPr>
          <p:nvPr>
            <p:ph idx="1"/>
          </p:nvPr>
        </p:nvSpPr>
        <p:spPr>
          <a:xfrm>
            <a:off x="457200" y="1600200"/>
            <a:ext cx="6553200" cy="4525963"/>
          </a:xfrm>
        </p:spPr>
        <p:txBody>
          <a:bodyPr>
            <a:normAutofit fontScale="92500" lnSpcReduction="10000"/>
          </a:bodyPr>
          <a:lstStyle/>
          <a:p>
            <a:r>
              <a:rPr lang="en-US" dirty="0" smtClean="0"/>
              <a:t>Chronic health conditions that cause limited mobility, flexibility or balance can be a factor</a:t>
            </a:r>
          </a:p>
          <a:p>
            <a:r>
              <a:rPr lang="en-US" dirty="0" smtClean="0"/>
              <a:t>Low blood sugar can cause disorientation, loss of balance or fainting</a:t>
            </a:r>
          </a:p>
          <a:p>
            <a:r>
              <a:rPr lang="en-US" dirty="0" smtClean="0"/>
              <a:t>Medications can affect basic motor skills and cause imbalance</a:t>
            </a:r>
          </a:p>
          <a:p>
            <a:r>
              <a:rPr lang="en-US" dirty="0" smtClean="0"/>
              <a:t>Sleep deprivation can affect balance similar to some medications</a:t>
            </a:r>
            <a:endParaRPr lang="en-US"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34200" y="1676400"/>
            <a:ext cx="1828800" cy="1828800"/>
          </a:xfrm>
          <a:prstGeom prst="rect">
            <a:avLst/>
          </a:prstGeom>
          <a:ln w="6350">
            <a:solidFill>
              <a:schemeClr val="tx1"/>
            </a:solidFill>
          </a:ln>
        </p:spPr>
      </p:pic>
      <p:sp>
        <p:nvSpPr>
          <p:cNvPr id="3" name="Slide Number Placeholder 2"/>
          <p:cNvSpPr>
            <a:spLocks noGrp="1"/>
          </p:cNvSpPr>
          <p:nvPr>
            <p:ph type="sldNum" sz="quarter" idx="12"/>
          </p:nvPr>
        </p:nvSpPr>
        <p:spPr/>
        <p:txBody>
          <a:bodyPr/>
          <a:lstStyle/>
          <a:p>
            <a:fld id="{10FB5ED3-15B3-4FC4-8D2F-18F8DE8D23E5}" type="slidenum">
              <a:rPr lang="en-US" smtClean="0">
                <a:solidFill>
                  <a:schemeClr val="tx1">
                    <a:lumMod val="75000"/>
                    <a:lumOff val="25000"/>
                  </a:schemeClr>
                </a:solidFill>
              </a:rPr>
              <a:t>32</a:t>
            </a:fld>
            <a:endParaRPr lang="en-US" dirty="0">
              <a:solidFill>
                <a:schemeClr val="tx1">
                  <a:lumMod val="75000"/>
                  <a:lumOff val="25000"/>
                </a:schemeClr>
              </a:solidFill>
            </a:endParaRPr>
          </a:p>
        </p:txBody>
      </p:sp>
    </p:spTree>
    <p:extLst>
      <p:ext uri="{BB962C8B-B14F-4D97-AF65-F5344CB8AC3E}">
        <p14:creationId xmlns:p14="http://schemas.microsoft.com/office/powerpoint/2010/main" val="410831152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Discussion</a:t>
            </a:r>
            <a:endParaRPr lang="en-US" dirty="0"/>
          </a:p>
        </p:txBody>
      </p:sp>
      <p:sp>
        <p:nvSpPr>
          <p:cNvPr id="3" name="Text Placeholder 2"/>
          <p:cNvSpPr>
            <a:spLocks noGrp="1"/>
          </p:cNvSpPr>
          <p:nvPr>
            <p:ph type="body" idx="1"/>
          </p:nvPr>
        </p:nvSpPr>
        <p:spPr/>
        <p:txBody>
          <a:bodyPr/>
          <a:lstStyle/>
          <a:p>
            <a:r>
              <a:rPr lang="en-US" dirty="0" smtClean="0">
                <a:solidFill>
                  <a:schemeClr val="tx1">
                    <a:lumMod val="75000"/>
                    <a:lumOff val="25000"/>
                  </a:schemeClr>
                </a:solidFill>
              </a:rPr>
              <a:t>Ask Questions and Share Experiences</a:t>
            </a:r>
            <a:endParaRPr lang="en-US" dirty="0">
              <a:solidFill>
                <a:schemeClr val="tx1">
                  <a:lumMod val="75000"/>
                  <a:lumOff val="25000"/>
                </a:schemeClr>
              </a:solidFill>
            </a:endParaRPr>
          </a:p>
        </p:txBody>
      </p:sp>
      <p:sp>
        <p:nvSpPr>
          <p:cNvPr id="4" name="Slide Number Placeholder 3"/>
          <p:cNvSpPr>
            <a:spLocks noGrp="1"/>
          </p:cNvSpPr>
          <p:nvPr>
            <p:ph type="sldNum" sz="quarter" idx="12"/>
          </p:nvPr>
        </p:nvSpPr>
        <p:spPr/>
        <p:txBody>
          <a:bodyPr/>
          <a:lstStyle/>
          <a:p>
            <a:fld id="{10FB5ED3-15B3-4FC4-8D2F-18F8DE8D23E5}" type="slidenum">
              <a:rPr lang="en-US" smtClean="0">
                <a:solidFill>
                  <a:schemeClr val="tx1">
                    <a:lumMod val="75000"/>
                    <a:lumOff val="25000"/>
                  </a:schemeClr>
                </a:solidFill>
              </a:rPr>
              <a:t>33</a:t>
            </a:fld>
            <a:endParaRPr lang="en-US" dirty="0">
              <a:solidFill>
                <a:schemeClr val="tx1">
                  <a:lumMod val="75000"/>
                  <a:lumOff val="25000"/>
                </a:schemeClr>
              </a:solidFill>
            </a:endParaRPr>
          </a:p>
        </p:txBody>
      </p:sp>
    </p:spTree>
    <p:extLst>
      <p:ext uri="{BB962C8B-B14F-4D97-AF65-F5344CB8AC3E}">
        <p14:creationId xmlns:p14="http://schemas.microsoft.com/office/powerpoint/2010/main" val="28135403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Weather</a:t>
            </a:r>
            <a:endParaRPr lang="en-US" dirty="0"/>
          </a:p>
        </p:txBody>
      </p:sp>
      <p:sp>
        <p:nvSpPr>
          <p:cNvPr id="8" name="Text Placeholder 7"/>
          <p:cNvSpPr>
            <a:spLocks noGrp="1"/>
          </p:cNvSpPr>
          <p:nvPr>
            <p:ph type="body" idx="1"/>
          </p:nvPr>
        </p:nvSpPr>
        <p:spPr/>
        <p:txBody>
          <a:bodyPr/>
          <a:lstStyle/>
          <a:p>
            <a:r>
              <a:rPr lang="en-US" dirty="0" smtClean="0">
                <a:solidFill>
                  <a:schemeClr val="tx1">
                    <a:lumMod val="75000"/>
                    <a:lumOff val="25000"/>
                  </a:schemeClr>
                </a:solidFill>
              </a:rPr>
              <a:t>Hazards and Prevention</a:t>
            </a:r>
            <a:endParaRPr lang="en-US" dirty="0">
              <a:solidFill>
                <a:schemeClr val="tx1">
                  <a:lumMod val="75000"/>
                  <a:lumOff val="25000"/>
                </a:schemeClr>
              </a:solidFill>
            </a:endParaRPr>
          </a:p>
        </p:txBody>
      </p:sp>
      <p:sp>
        <p:nvSpPr>
          <p:cNvPr id="2" name="Slide Number Placeholder 1"/>
          <p:cNvSpPr>
            <a:spLocks noGrp="1"/>
          </p:cNvSpPr>
          <p:nvPr>
            <p:ph type="sldNum" sz="quarter" idx="12"/>
          </p:nvPr>
        </p:nvSpPr>
        <p:spPr/>
        <p:txBody>
          <a:bodyPr/>
          <a:lstStyle/>
          <a:p>
            <a:fld id="{10FB5ED3-15B3-4FC4-8D2F-18F8DE8D23E5}" type="slidenum">
              <a:rPr lang="en-US" smtClean="0">
                <a:solidFill>
                  <a:schemeClr val="tx1">
                    <a:lumMod val="75000"/>
                    <a:lumOff val="25000"/>
                  </a:schemeClr>
                </a:solidFill>
              </a:rPr>
              <a:t>4</a:t>
            </a:fld>
            <a:endParaRPr lang="en-US" dirty="0">
              <a:solidFill>
                <a:schemeClr val="tx1">
                  <a:lumMod val="75000"/>
                  <a:lumOff val="25000"/>
                </a:schemeClr>
              </a:solidFill>
            </a:endParaRPr>
          </a:p>
        </p:txBody>
      </p:sp>
    </p:spTree>
    <p:extLst>
      <p:ext uri="{BB962C8B-B14F-4D97-AF65-F5344CB8AC3E}">
        <p14:creationId xmlns:p14="http://schemas.microsoft.com/office/powerpoint/2010/main" val="237357468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74638"/>
            <a:ext cx="8269705" cy="1143000"/>
          </a:xfrm>
        </p:spPr>
        <p:txBody>
          <a:bodyPr/>
          <a:lstStyle/>
          <a:p>
            <a:r>
              <a:rPr lang="en-US" dirty="0" smtClean="0"/>
              <a:t>Proper Footwear</a:t>
            </a:r>
            <a:endParaRPr lang="en-US" dirty="0"/>
          </a:p>
        </p:txBody>
      </p:sp>
      <p:sp>
        <p:nvSpPr>
          <p:cNvPr id="3" name="Content Placeholder 2"/>
          <p:cNvSpPr>
            <a:spLocks noGrp="1"/>
          </p:cNvSpPr>
          <p:nvPr>
            <p:ph idx="1"/>
          </p:nvPr>
        </p:nvSpPr>
        <p:spPr>
          <a:xfrm>
            <a:off x="457200" y="1600200"/>
            <a:ext cx="6172200" cy="4525963"/>
          </a:xfrm>
        </p:spPr>
        <p:txBody>
          <a:bodyPr>
            <a:normAutofit/>
          </a:bodyPr>
          <a:lstStyle/>
          <a:p>
            <a:r>
              <a:rPr lang="en-US" dirty="0" smtClean="0"/>
              <a:t>Choose footwear suitable to the weather conditions</a:t>
            </a:r>
          </a:p>
          <a:p>
            <a:r>
              <a:rPr lang="en-US" dirty="0" smtClean="0"/>
              <a:t>Slip-resistant soles</a:t>
            </a:r>
          </a:p>
          <a:p>
            <a:r>
              <a:rPr lang="en-US" dirty="0" smtClean="0"/>
              <a:t>Slip-on cleats or </a:t>
            </a:r>
            <a:r>
              <a:rPr lang="en-US" dirty="0" err="1" smtClean="0"/>
              <a:t>YakTrax</a:t>
            </a:r>
            <a:r>
              <a:rPr lang="en-US" dirty="0" smtClean="0"/>
              <a:t>™</a:t>
            </a:r>
          </a:p>
          <a:p>
            <a:r>
              <a:rPr lang="en-US" dirty="0" smtClean="0"/>
              <a:t>Wear weather-appropriate shoes outside and change into dress/work shoes once in the workplace</a:t>
            </a:r>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98105" y="1812758"/>
            <a:ext cx="1828800" cy="1828800"/>
          </a:xfrm>
          <a:prstGeom prst="rect">
            <a:avLst/>
          </a:prstGeom>
          <a:ln w="6350">
            <a:solidFill>
              <a:schemeClr val="tx1"/>
            </a:solidFill>
          </a:ln>
        </p:spPr>
      </p:pic>
      <p:sp>
        <p:nvSpPr>
          <p:cNvPr id="4" name="Slide Number Placeholder 3"/>
          <p:cNvSpPr>
            <a:spLocks noGrp="1"/>
          </p:cNvSpPr>
          <p:nvPr>
            <p:ph type="sldNum" sz="quarter" idx="12"/>
          </p:nvPr>
        </p:nvSpPr>
        <p:spPr/>
        <p:txBody>
          <a:bodyPr/>
          <a:lstStyle/>
          <a:p>
            <a:fld id="{10FB5ED3-15B3-4FC4-8D2F-18F8DE8D23E5}" type="slidenum">
              <a:rPr lang="en-US" smtClean="0">
                <a:solidFill>
                  <a:schemeClr val="tx1">
                    <a:lumMod val="75000"/>
                    <a:lumOff val="25000"/>
                  </a:schemeClr>
                </a:solidFill>
              </a:rPr>
              <a:t>5</a:t>
            </a:fld>
            <a:endParaRPr lang="en-US" dirty="0">
              <a:solidFill>
                <a:schemeClr val="tx1">
                  <a:lumMod val="75000"/>
                  <a:lumOff val="25000"/>
                </a:schemeClr>
              </a:solidFill>
            </a:endParaRPr>
          </a:p>
        </p:txBody>
      </p:sp>
    </p:spTree>
    <p:extLst>
      <p:ext uri="{BB962C8B-B14F-4D97-AF65-F5344CB8AC3E}">
        <p14:creationId xmlns:p14="http://schemas.microsoft.com/office/powerpoint/2010/main" val="11011310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Free Hands</a:t>
            </a:r>
            <a:endParaRPr lang="en-US" dirty="0"/>
          </a:p>
        </p:txBody>
      </p:sp>
      <p:sp>
        <p:nvSpPr>
          <p:cNvPr id="3" name="Content Placeholder 2"/>
          <p:cNvSpPr>
            <a:spLocks noGrp="1"/>
          </p:cNvSpPr>
          <p:nvPr>
            <p:ph idx="1"/>
          </p:nvPr>
        </p:nvSpPr>
        <p:spPr>
          <a:xfrm>
            <a:off x="457200" y="1600200"/>
            <a:ext cx="6400800" cy="4525963"/>
          </a:xfrm>
        </p:spPr>
        <p:txBody>
          <a:bodyPr/>
          <a:lstStyle/>
          <a:p>
            <a:r>
              <a:rPr lang="en-US" dirty="0" smtClean="0"/>
              <a:t>Carry materials in shoulder bags or carts</a:t>
            </a:r>
          </a:p>
          <a:p>
            <a:r>
              <a:rPr lang="en-US" dirty="0" smtClean="0"/>
              <a:t>Keep a clear view of the path ahead</a:t>
            </a:r>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58000" y="1676400"/>
            <a:ext cx="1828800" cy="1828800"/>
          </a:xfrm>
          <a:prstGeom prst="rect">
            <a:avLst/>
          </a:prstGeom>
          <a:ln w="6350">
            <a:solidFill>
              <a:schemeClr val="tx1"/>
            </a:solidFill>
          </a:ln>
        </p:spPr>
      </p:pic>
      <p:sp>
        <p:nvSpPr>
          <p:cNvPr id="4" name="Slide Number Placeholder 3"/>
          <p:cNvSpPr>
            <a:spLocks noGrp="1"/>
          </p:cNvSpPr>
          <p:nvPr>
            <p:ph type="sldNum" sz="quarter" idx="12"/>
          </p:nvPr>
        </p:nvSpPr>
        <p:spPr/>
        <p:txBody>
          <a:bodyPr/>
          <a:lstStyle/>
          <a:p>
            <a:fld id="{10FB5ED3-15B3-4FC4-8D2F-18F8DE8D23E5}" type="slidenum">
              <a:rPr lang="en-US" smtClean="0">
                <a:solidFill>
                  <a:schemeClr val="tx1">
                    <a:lumMod val="75000"/>
                    <a:lumOff val="25000"/>
                  </a:schemeClr>
                </a:solidFill>
              </a:rPr>
              <a:t>6</a:t>
            </a:fld>
            <a:endParaRPr lang="en-US" dirty="0">
              <a:solidFill>
                <a:schemeClr val="tx1">
                  <a:lumMod val="75000"/>
                  <a:lumOff val="25000"/>
                </a:schemeClr>
              </a:solidFill>
            </a:endParaRPr>
          </a:p>
        </p:txBody>
      </p:sp>
    </p:spTree>
    <p:extLst>
      <p:ext uri="{BB962C8B-B14F-4D97-AF65-F5344CB8AC3E}">
        <p14:creationId xmlns:p14="http://schemas.microsoft.com/office/powerpoint/2010/main" val="66756183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Take Your Time</a:t>
            </a:r>
          </a:p>
        </p:txBody>
      </p:sp>
      <p:sp>
        <p:nvSpPr>
          <p:cNvPr id="3" name="Content Placeholder 2"/>
          <p:cNvSpPr>
            <a:spLocks noGrp="1"/>
          </p:cNvSpPr>
          <p:nvPr>
            <p:ph idx="1"/>
          </p:nvPr>
        </p:nvSpPr>
        <p:spPr/>
        <p:txBody>
          <a:bodyPr/>
          <a:lstStyle/>
          <a:p>
            <a:r>
              <a:rPr lang="en-US" dirty="0"/>
              <a:t>Allow adequate travel time</a:t>
            </a:r>
          </a:p>
          <a:p>
            <a:r>
              <a:rPr lang="en-US" dirty="0"/>
              <a:t>Better to be late than not to get there at all due to an injury</a:t>
            </a:r>
          </a:p>
          <a:p>
            <a:endParaRPr lang="en-US" dirty="0"/>
          </a:p>
        </p:txBody>
      </p:sp>
      <p:sp>
        <p:nvSpPr>
          <p:cNvPr id="2" name="Slide Number Placeholder 1"/>
          <p:cNvSpPr>
            <a:spLocks noGrp="1"/>
          </p:cNvSpPr>
          <p:nvPr>
            <p:ph type="sldNum" sz="quarter" idx="12"/>
          </p:nvPr>
        </p:nvSpPr>
        <p:spPr/>
        <p:txBody>
          <a:bodyPr/>
          <a:lstStyle/>
          <a:p>
            <a:fld id="{10FB5ED3-15B3-4FC4-8D2F-18F8DE8D23E5}" type="slidenum">
              <a:rPr lang="en-US" smtClean="0">
                <a:solidFill>
                  <a:schemeClr val="tx1">
                    <a:lumMod val="75000"/>
                    <a:lumOff val="25000"/>
                  </a:schemeClr>
                </a:solidFill>
              </a:rPr>
              <a:t>7</a:t>
            </a:fld>
            <a:endParaRPr lang="en-US" dirty="0">
              <a:solidFill>
                <a:schemeClr val="tx1">
                  <a:lumMod val="75000"/>
                  <a:lumOff val="25000"/>
                </a:schemeClr>
              </a:solidFill>
            </a:endParaRPr>
          </a:p>
        </p:txBody>
      </p:sp>
    </p:spTree>
    <p:extLst>
      <p:ext uri="{BB962C8B-B14F-4D97-AF65-F5344CB8AC3E}">
        <p14:creationId xmlns:p14="http://schemas.microsoft.com/office/powerpoint/2010/main" val="350714488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Maintenance</a:t>
            </a:r>
            <a:endParaRPr lang="en-US" dirty="0"/>
          </a:p>
        </p:txBody>
      </p:sp>
      <p:sp>
        <p:nvSpPr>
          <p:cNvPr id="6" name="Content Placeholder 5"/>
          <p:cNvSpPr>
            <a:spLocks noGrp="1"/>
          </p:cNvSpPr>
          <p:nvPr>
            <p:ph idx="1"/>
          </p:nvPr>
        </p:nvSpPr>
        <p:spPr>
          <a:xfrm>
            <a:off x="457200" y="1600200"/>
            <a:ext cx="6172200" cy="4525963"/>
          </a:xfrm>
        </p:spPr>
        <p:txBody>
          <a:bodyPr/>
          <a:lstStyle/>
          <a:p>
            <a:pPr marL="0" indent="0">
              <a:buNone/>
            </a:pPr>
            <a:r>
              <a:rPr lang="en-US" dirty="0" smtClean="0"/>
              <a:t>Report hazards to maintenance manager/appropriate person:</a:t>
            </a:r>
          </a:p>
          <a:p>
            <a:r>
              <a:rPr lang="en-US" dirty="0" smtClean="0"/>
              <a:t>Slick areas</a:t>
            </a:r>
          </a:p>
          <a:p>
            <a:r>
              <a:rPr lang="en-US" dirty="0" smtClean="0"/>
              <a:t>Accumulated snow or water</a:t>
            </a:r>
          </a:p>
          <a:p>
            <a:r>
              <a:rPr lang="en-US" dirty="0" smtClean="0"/>
              <a:t>Wet floors</a:t>
            </a:r>
          </a:p>
          <a:p>
            <a:r>
              <a:rPr lang="en-US" dirty="0" smtClean="0"/>
              <a:t>Saturated rugs</a:t>
            </a:r>
          </a:p>
          <a:p>
            <a:endParaRPr lang="en-US" dirty="0" smtClean="0"/>
          </a:p>
          <a:p>
            <a:endParaRPr lang="en-US"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58000" y="1752600"/>
            <a:ext cx="1828800" cy="1828800"/>
          </a:xfrm>
          <a:prstGeom prst="rect">
            <a:avLst/>
          </a:prstGeom>
          <a:ln w="6350">
            <a:solidFill>
              <a:schemeClr val="tx1"/>
            </a:solidFill>
          </a:ln>
        </p:spPr>
      </p:pic>
      <p:sp>
        <p:nvSpPr>
          <p:cNvPr id="2" name="Slide Number Placeholder 1"/>
          <p:cNvSpPr>
            <a:spLocks noGrp="1"/>
          </p:cNvSpPr>
          <p:nvPr>
            <p:ph type="sldNum" sz="quarter" idx="12"/>
          </p:nvPr>
        </p:nvSpPr>
        <p:spPr/>
        <p:txBody>
          <a:bodyPr/>
          <a:lstStyle/>
          <a:p>
            <a:fld id="{10FB5ED3-15B3-4FC4-8D2F-18F8DE8D23E5}" type="slidenum">
              <a:rPr lang="en-US" smtClean="0">
                <a:solidFill>
                  <a:schemeClr val="tx1">
                    <a:lumMod val="75000"/>
                    <a:lumOff val="25000"/>
                  </a:schemeClr>
                </a:solidFill>
              </a:rPr>
              <a:t>8</a:t>
            </a:fld>
            <a:endParaRPr lang="en-US" dirty="0">
              <a:solidFill>
                <a:schemeClr val="tx1">
                  <a:lumMod val="75000"/>
                  <a:lumOff val="25000"/>
                </a:schemeClr>
              </a:solidFill>
            </a:endParaRPr>
          </a:p>
        </p:txBody>
      </p:sp>
    </p:spTree>
    <p:extLst>
      <p:ext uri="{BB962C8B-B14F-4D97-AF65-F5344CB8AC3E}">
        <p14:creationId xmlns:p14="http://schemas.microsoft.com/office/powerpoint/2010/main" val="13541136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Walking Surfaces</a:t>
            </a:r>
            <a:endParaRPr lang="en-US" dirty="0"/>
          </a:p>
        </p:txBody>
      </p:sp>
      <p:sp>
        <p:nvSpPr>
          <p:cNvPr id="3" name="Text Placeholder 2"/>
          <p:cNvSpPr>
            <a:spLocks noGrp="1"/>
          </p:cNvSpPr>
          <p:nvPr>
            <p:ph type="body" idx="1"/>
          </p:nvPr>
        </p:nvSpPr>
        <p:spPr/>
        <p:txBody>
          <a:bodyPr/>
          <a:lstStyle/>
          <a:p>
            <a:r>
              <a:rPr lang="en-US" dirty="0" smtClean="0">
                <a:solidFill>
                  <a:schemeClr val="tx1">
                    <a:lumMod val="75000"/>
                    <a:lumOff val="25000"/>
                  </a:schemeClr>
                </a:solidFill>
              </a:rPr>
              <a:t>Hazards and Prevention</a:t>
            </a:r>
            <a:endParaRPr lang="en-US" dirty="0">
              <a:solidFill>
                <a:schemeClr val="tx1">
                  <a:lumMod val="75000"/>
                  <a:lumOff val="25000"/>
                </a:schemeClr>
              </a:solidFill>
            </a:endParaRPr>
          </a:p>
        </p:txBody>
      </p:sp>
      <p:sp>
        <p:nvSpPr>
          <p:cNvPr id="4" name="Slide Number Placeholder 3"/>
          <p:cNvSpPr>
            <a:spLocks noGrp="1"/>
          </p:cNvSpPr>
          <p:nvPr>
            <p:ph type="sldNum" sz="quarter" idx="12"/>
          </p:nvPr>
        </p:nvSpPr>
        <p:spPr/>
        <p:txBody>
          <a:bodyPr/>
          <a:lstStyle/>
          <a:p>
            <a:fld id="{10FB5ED3-15B3-4FC4-8D2F-18F8DE8D23E5}" type="slidenum">
              <a:rPr lang="en-US" smtClean="0">
                <a:solidFill>
                  <a:schemeClr val="tx1">
                    <a:lumMod val="75000"/>
                    <a:lumOff val="25000"/>
                  </a:schemeClr>
                </a:solidFill>
              </a:rPr>
              <a:t>9</a:t>
            </a:fld>
            <a:endParaRPr lang="en-US" dirty="0">
              <a:solidFill>
                <a:schemeClr val="tx1">
                  <a:lumMod val="75000"/>
                  <a:lumOff val="25000"/>
                </a:schemeClr>
              </a:solidFill>
            </a:endParaRPr>
          </a:p>
        </p:txBody>
      </p:sp>
    </p:spTree>
    <p:extLst>
      <p:ext uri="{BB962C8B-B14F-4D97-AF65-F5344CB8AC3E}">
        <p14:creationId xmlns:p14="http://schemas.microsoft.com/office/powerpoint/2010/main" val="392764091"/>
      </p:ext>
    </p:extLst>
  </p:cSld>
  <p:clrMapOvr>
    <a:masterClrMapping/>
  </p:clrMapOvr>
  <p:timing>
    <p:tnLst>
      <p:par>
        <p:cTn id="1" dur="indefinite" restart="never" nodeType="tmRoot"/>
      </p:par>
    </p:tnLst>
  </p:timing>
</p:sld>
</file>

<file path=ppt/theme/theme1.xml><?xml version="1.0" encoding="utf-8"?>
<a:theme xmlns:a="http://schemas.openxmlformats.org/drawingml/2006/main" name="SlipTripFall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SlipTripFall_template</Template>
  <TotalTime>280</TotalTime>
  <Words>2929</Words>
  <Application>Microsoft Office PowerPoint</Application>
  <PresentationFormat>On-screen Show (4:3)</PresentationFormat>
  <Paragraphs>355</Paragraphs>
  <Slides>33</Slides>
  <Notes>33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33</vt:i4>
      </vt:variant>
    </vt:vector>
  </HeadingPairs>
  <TitlesOfParts>
    <vt:vector size="36" baseType="lpstr">
      <vt:lpstr>Arial</vt:lpstr>
      <vt:lpstr>Calibri</vt:lpstr>
      <vt:lpstr>SlipTripFall_template</vt:lpstr>
      <vt:lpstr>PowerPoint Presentation</vt:lpstr>
      <vt:lpstr>Employee Slips, Trips and Falls</vt:lpstr>
      <vt:lpstr>Injuries Can Be Prevented</vt:lpstr>
      <vt:lpstr>Weather</vt:lpstr>
      <vt:lpstr>Proper Footwear</vt:lpstr>
      <vt:lpstr>Free Hands</vt:lpstr>
      <vt:lpstr>Take Your Time</vt:lpstr>
      <vt:lpstr>Maintenance</vt:lpstr>
      <vt:lpstr>Walking Surfaces</vt:lpstr>
      <vt:lpstr>Changes in Elevation</vt:lpstr>
      <vt:lpstr>Camouflaged Hazard</vt:lpstr>
      <vt:lpstr>Steps Blend in to Floor</vt:lpstr>
      <vt:lpstr>Stairs</vt:lpstr>
      <vt:lpstr>Using Stairs Safely</vt:lpstr>
      <vt:lpstr>Stair Maintenance</vt:lpstr>
      <vt:lpstr>Office</vt:lpstr>
      <vt:lpstr>Recognize Hazards,  Take Action</vt:lpstr>
      <vt:lpstr>Wet floors</vt:lpstr>
      <vt:lpstr>Wet Floors in the Workplace</vt:lpstr>
      <vt:lpstr>Reduce, Eliminate Wet Floors</vt:lpstr>
      <vt:lpstr>Vehicles and Equipment</vt:lpstr>
      <vt:lpstr>Maintain 3 Points of Contact</vt:lpstr>
      <vt:lpstr>More Safety Measures</vt:lpstr>
      <vt:lpstr>Maintenance Shops</vt:lpstr>
      <vt:lpstr>Recognize Hazards, Take Action</vt:lpstr>
      <vt:lpstr>Elevated work</vt:lpstr>
      <vt:lpstr>Ladder and Stepstool Safety</vt:lpstr>
      <vt:lpstr>Do Not Use Makeshift Platforms</vt:lpstr>
      <vt:lpstr>Scaffolding Safety</vt:lpstr>
      <vt:lpstr>Elevated Platform Safety</vt:lpstr>
      <vt:lpstr>Personal health</vt:lpstr>
      <vt:lpstr>Common Contributing Factors</vt:lpstr>
      <vt:lpstr>Discussion</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Heather Larson-Blakestad</dc:creator>
  <cp:lastModifiedBy>Heather Larson-Blakestad</cp:lastModifiedBy>
  <cp:revision>77</cp:revision>
  <cp:lastPrinted>2014-05-08T18:06:20Z</cp:lastPrinted>
  <dcterms:created xsi:type="dcterms:W3CDTF">2013-06-07T14:03:01Z</dcterms:created>
  <dcterms:modified xsi:type="dcterms:W3CDTF">2020-02-25T18:13:01Z</dcterms:modified>
</cp:coreProperties>
</file>